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312" r:id="rId3"/>
    <p:sldId id="313" r:id="rId4"/>
    <p:sldId id="322" r:id="rId5"/>
    <p:sldId id="323" r:id="rId6"/>
    <p:sldId id="324" r:id="rId7"/>
    <p:sldId id="325" r:id="rId8"/>
    <p:sldId id="326" r:id="rId9"/>
    <p:sldId id="327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4C9"/>
    <a:srgbClr val="EF5F36"/>
    <a:srgbClr val="ED5E3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05"/>
    <p:restoredTop sz="95520"/>
  </p:normalViewPr>
  <p:slideViewPr>
    <p:cSldViewPr snapToGrid="0">
      <p:cViewPr varScale="1">
        <p:scale>
          <a:sx n="55" d="100"/>
          <a:sy n="55" d="100"/>
        </p:scale>
        <p:origin x="264" y="304"/>
      </p:cViewPr>
      <p:guideLst>
        <p:guide orient="horz" pos="4320"/>
        <p:guide pos="3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00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19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774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33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66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45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98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 и дата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11600" b="1" spc="-232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5000" b="1" spc="-25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Авторство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spcBef>
                <a:spcPts val="0"/>
              </a:spcBef>
              <a:buSzTx/>
              <a:buFont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«Важная цитата»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1_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914400" lvl="0" indent="-685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828800" lvl="1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743200" lvl="2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657600" lvl="3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4572000" lvl="4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5486400" lvl="5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163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11600" b="1" spc="-232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 b="1"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36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Автор и дата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Подзаголовок презентации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Текст пункта на слайде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SzPct val="123000"/>
              <a:buFontTx/>
              <a:defRPr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Текст пункта на слайде</a:t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sz="8500" b="1" spc="-17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b="1"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SzPct val="123000"/>
              <a:buFontTx/>
              <a:defRPr sz="5500" b="1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Подзаголовок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99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Темы повестки дня</a:t>
            </a:r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203058" y="12835873"/>
            <a:ext cx="504542" cy="483905"/>
          </a:xfrm>
          <a:prstGeom prst="rect">
            <a:avLst/>
          </a:prstGeom>
          <a:ln w="12700">
            <a:miter lim="400000"/>
          </a:ln>
        </p:spPr>
        <p:txBody>
          <a:bodyPr wrap="none" lIns="91436" tIns="91436" rIns="91436" bIns="91436" anchor="ctr">
            <a:spAutoFit/>
          </a:bodyPr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7" r:id="rId14"/>
    <p:sldLayoutId id="2147483668" r:id="rId15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54477" marR="0" indent="-640077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759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978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588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12.jpe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12.jpeg"/><Relationship Id="rId4" Type="http://schemas.openxmlformats.org/officeDocument/2006/relationships/image" Target="../media/image3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2.jpe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7.pn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387FC7-A257-A944-8616-61D18391D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-6627" t="34222" r="6627" b="3563"/>
          <a:stretch/>
        </p:blipFill>
        <p:spPr>
          <a:xfrm>
            <a:off x="8383176" y="5708617"/>
            <a:ext cx="18316375" cy="10784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95F53-F2E8-E43F-D6EA-9B85BB466DD0}"/>
              </a:ext>
            </a:extLst>
          </p:cNvPr>
          <p:cNvSpPr txBox="1"/>
          <p:nvPr/>
        </p:nvSpPr>
        <p:spPr>
          <a:xfrm>
            <a:off x="1583846" y="10711795"/>
            <a:ext cx="11759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Всероссийское чемпионатное движение «Профессионалы»</a:t>
            </a:r>
          </a:p>
          <a:p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A3120-AA74-C308-4C6B-F4DBCD213FF3}"/>
              </a:ext>
            </a:extLst>
          </p:cNvPr>
          <p:cNvSpPr txBox="1"/>
          <p:nvPr/>
        </p:nvSpPr>
        <p:spPr>
          <a:xfrm>
            <a:off x="2975007" y="11479445"/>
            <a:ext cx="9126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Финал чемпионата высоких технологий  2024</a:t>
            </a:r>
            <a:b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Великий Новгород </a:t>
            </a:r>
          </a:p>
        </p:txBody>
      </p:sp>
      <p:pic>
        <p:nvPicPr>
          <p:cNvPr id="8" name="Рисунок 6" descr="Рисунок 6">
            <a:extLst>
              <a:ext uri="{FF2B5EF4-FFF2-40B4-BE49-F238E27FC236}">
                <a16:creationId xmlns:a16="http://schemas.microsoft.com/office/drawing/2014/main" id="{9CCFE3EC-D565-9941-ACA5-3DAAECB8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703"/>
          <a:stretch>
            <a:fillRect/>
          </a:stretch>
        </p:blipFill>
        <p:spPr>
          <a:xfrm rot="7974186">
            <a:off x="530976" y="9575143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2771120" y="2948520"/>
            <a:ext cx="11612880" cy="272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rmAutofit/>
          </a:bodyPr>
          <a:lstStyle/>
          <a:p>
            <a:r>
              <a:rPr lang="ru-RU" sz="6000" b="1" dirty="0">
                <a:latin typeface="Roboto"/>
                <a:ea typeface="Roboto"/>
                <a:cs typeface="Roboto"/>
                <a:sym typeface="Helvetica Neue"/>
              </a:rPr>
              <a:t>Технологии Искусственного Интеллекта в комплексных беспилотных системах </a:t>
            </a:r>
            <a:endParaRPr sz="6000" b="1" dirty="0">
              <a:latin typeface="Roboto"/>
              <a:ea typeface="Roboto"/>
              <a:cs typeface="Roboto"/>
              <a:sym typeface="Helvetica Neue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CB262C-C88E-B0E4-7B4E-98803FCBF6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3" y="3114971"/>
            <a:ext cx="12452096" cy="7004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Code - Visual Studio Code New Icon, HD Png Download , Transparent Png Image  - PNGitem">
            <a:extLst>
              <a:ext uri="{FF2B5EF4-FFF2-40B4-BE49-F238E27FC236}">
                <a16:creationId xmlns:a16="http://schemas.microsoft.com/office/drawing/2014/main" id="{554D3769-B3E0-904C-9713-4F0EF458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67" b="89990" l="5698" r="92907">
                        <a14:foregroundMark x1="90698" y1="62921" x2="90698" y2="62921"/>
                        <a14:foregroundMark x1="93023" y1="65986" x2="93023" y2="65986"/>
                        <a14:foregroundMark x1="27093" y1="42084" x2="27093" y2="42084"/>
                        <a14:foregroundMark x1="26628" y1="42594" x2="26628" y2="42594"/>
                        <a14:foregroundMark x1="27674" y1="42594" x2="27674" y2="42594"/>
                        <a14:foregroundMark x1="68721" y1="8069" x2="68721" y2="8069"/>
                        <a14:foregroundMark x1="5698" y1="18284" x2="5698" y2="1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41" y="320340"/>
            <a:ext cx="2227759" cy="25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59AE2B-33F7-2F43-B4A2-E535CD931F6D}"/>
              </a:ext>
            </a:extLst>
          </p:cNvPr>
          <p:cNvSpPr txBox="1"/>
          <p:nvPr/>
        </p:nvSpPr>
        <p:spPr>
          <a:xfrm>
            <a:off x="8849707" y="947916"/>
            <a:ext cx="5881383" cy="128086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182850" tIns="91400" rIns="182850" bIns="91400" anchor="b" anchorCtr="0">
            <a:normAutofit/>
          </a:bodyPr>
          <a:lstStyle>
            <a:lvl1pPr lvl="0" defTabSz="1828800"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defRPr sz="6000" b="1">
                <a:solidFill>
                  <a:srgbClr val="000000"/>
                </a:solidFill>
                <a:latin typeface="Roboto"/>
                <a:ea typeface="Roboto"/>
                <a:cs typeface="Roboto"/>
                <a:sym typeface="Calibri Light"/>
              </a:defRPr>
            </a:lvl1pPr>
            <a:lvl2pPr lvl="1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lvl="2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lvl="3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lvl="4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  <a:lvl6pPr lvl="5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6pPr>
            <a:lvl7pPr lvl="6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7pPr>
            <a:lvl8pPr lvl="7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8pPr>
            <a:lvl9pPr lvl="8" algn="l" defTabSz="1828800">
              <a:lnSpc>
                <a:spcPct val="90000"/>
              </a:lnSpc>
              <a:buSzPts val="1400"/>
              <a:defRPr sz="88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/>
            <a:r>
              <a:rPr lang="ru-RU" sz="4000" dirty="0">
                <a:sym typeface="Helvetica Neue"/>
              </a:rPr>
              <a:t>НЕЙРОННЫЕ СЕТИ </a:t>
            </a:r>
            <a:r>
              <a:rPr lang="en-US" sz="4000" dirty="0">
                <a:sym typeface="Helvetica Neue"/>
              </a:rPr>
              <a:t>PYTHON 3</a:t>
            </a:r>
            <a:r>
              <a:rPr lang="ru-RU" sz="4000" dirty="0">
                <a:sym typeface="Helvetica Neue"/>
              </a:rPr>
              <a:t> </a:t>
            </a:r>
            <a:endParaRPr lang="ru-RU" sz="4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5C2A78-8537-2E44-ACAC-1A830074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pic>
        <p:nvPicPr>
          <p:cNvPr id="1026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AF0E1082-9244-E540-9731-1D5DBD9F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7" y="205195"/>
            <a:ext cx="5114203" cy="1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ltralytics YOLOv8 / Хабр">
            <a:extLst>
              <a:ext uri="{FF2B5EF4-FFF2-40B4-BE49-F238E27FC236}">
                <a16:creationId xmlns:a16="http://schemas.microsoft.com/office/drawing/2014/main" id="{91F0C409-4E3F-AB49-8E78-D7E58285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7" y="1531266"/>
            <a:ext cx="5458872" cy="15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AB34950B-89DF-A644-A660-E34D513FF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708" y="10514887"/>
            <a:ext cx="4129225" cy="1205880"/>
          </a:xfrm>
          <a:prstGeom prst="rect">
            <a:avLst/>
          </a:prstGeom>
        </p:spPr>
      </p:pic>
      <p:sp>
        <p:nvSpPr>
          <p:cNvPr id="75" name="Прямоугольник">
            <a:extLst>
              <a:ext uri="{FF2B5EF4-FFF2-40B4-BE49-F238E27FC236}">
                <a16:creationId xmlns:a16="http://schemas.microsoft.com/office/drawing/2014/main" id="{99AD1590-26AC-DE40-BE71-8AED6393D243}"/>
              </a:ext>
            </a:extLst>
          </p:cNvPr>
          <p:cNvSpPr/>
          <p:nvPr/>
        </p:nvSpPr>
        <p:spPr>
          <a:xfrm>
            <a:off x="7822616" y="10484338"/>
            <a:ext cx="4580398" cy="2111337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Загружаем архив с подготовленными фотографиями на платформу 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C5AC32F-A14B-6545-B438-A4D159285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52" r="85042" b="28438"/>
          <a:stretch/>
        </p:blipFill>
        <p:spPr>
          <a:xfrm>
            <a:off x="4276111" y="9435279"/>
            <a:ext cx="2761277" cy="41178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05D8948-61FE-2F4A-8526-3CA343021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070" y="8216103"/>
            <a:ext cx="4370772" cy="11896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4FE050-9DF5-724C-9AAF-8061A8646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10" y="3583622"/>
            <a:ext cx="14376400" cy="4686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4DCF5-D07F-F44C-9F67-0700C3A595D4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Подготовка </a:t>
            </a:r>
            <a:r>
              <a:rPr lang="en" dirty="0"/>
              <a:t>dataset</a:t>
            </a: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1492429" y="1850635"/>
            <a:ext cx="695083" cy="2272179"/>
          </a:xfrm>
          <a:prstGeom prst="roundRect">
            <a:avLst>
              <a:gd name="adj" fmla="val 26786"/>
            </a:avLst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en-US" sz="3200" dirty="0" err="1">
                <a:solidFill>
                  <a:schemeClr val="tx1"/>
                </a:solidFill>
              </a:rPr>
              <a:t>Roboflow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: скругленные углы 37">
            <a:extLst>
              <a:ext uri="{FF2B5EF4-FFF2-40B4-BE49-F238E27FC236}">
                <a16:creationId xmlns:a16="http://schemas.microsoft.com/office/drawing/2014/main" id="{8A20BC72-3167-654C-B6C8-5E170E7C82FC}"/>
              </a:ext>
            </a:extLst>
          </p:cNvPr>
          <p:cNvSpPr/>
          <p:nvPr/>
        </p:nvSpPr>
        <p:spPr>
          <a:xfrm rot="5400000">
            <a:off x="14817651" y="2776461"/>
            <a:ext cx="621824" cy="545109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bg2"/>
                </a:solidFill>
                <a:latin typeface=""/>
              </a:rPr>
              <a:t>Добавляем новый проект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D49A5A9-F2A4-BF4C-99B0-F93C95168F0D}"/>
              </a:ext>
            </a:extLst>
          </p:cNvPr>
          <p:cNvSpPr/>
          <p:nvPr/>
        </p:nvSpPr>
        <p:spPr>
          <a:xfrm>
            <a:off x="11825510" y="4907198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Прямоугольник: скругленные углы 37">
            <a:extLst>
              <a:ext uri="{FF2B5EF4-FFF2-40B4-BE49-F238E27FC236}">
                <a16:creationId xmlns:a16="http://schemas.microsoft.com/office/drawing/2014/main" id="{BBC81A13-7CFB-1643-ABCE-494918E4567F}"/>
              </a:ext>
            </a:extLst>
          </p:cNvPr>
          <p:cNvSpPr/>
          <p:nvPr/>
        </p:nvSpPr>
        <p:spPr>
          <a:xfrm rot="5400000">
            <a:off x="10597188" y="6502121"/>
            <a:ext cx="599514" cy="458039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Создаем проект</a:t>
            </a:r>
          </a:p>
        </p:txBody>
      </p:sp>
      <p:sp>
        <p:nvSpPr>
          <p:cNvPr id="41" name="Прямоугольник: скругленные углы 37">
            <a:extLst>
              <a:ext uri="{FF2B5EF4-FFF2-40B4-BE49-F238E27FC236}">
                <a16:creationId xmlns:a16="http://schemas.microsoft.com/office/drawing/2014/main" id="{1C7A18E8-B0DB-D448-85B4-F8AA2E48F38D}"/>
              </a:ext>
            </a:extLst>
          </p:cNvPr>
          <p:cNvSpPr/>
          <p:nvPr/>
        </p:nvSpPr>
        <p:spPr>
          <a:xfrm>
            <a:off x="12916393" y="8150470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5" name="Соединительная линия уступом 54">
            <a:extLst>
              <a:ext uri="{FF2B5EF4-FFF2-40B4-BE49-F238E27FC236}">
                <a16:creationId xmlns:a16="http://schemas.microsoft.com/office/drawing/2014/main" id="{FDFC82F0-1911-E143-8D7B-439F42020ED3}"/>
              </a:ext>
            </a:extLst>
          </p:cNvPr>
          <p:cNvCxnSpPr>
            <a:stCxn id="38" idx="2"/>
            <a:endCxn id="41" idx="3"/>
          </p:cNvCxnSpPr>
          <p:nvPr/>
        </p:nvCxnSpPr>
        <p:spPr>
          <a:xfrm rot="16200000" flipH="1">
            <a:off x="11454498" y="6266518"/>
            <a:ext cx="2932360" cy="1457367"/>
          </a:xfrm>
          <a:prstGeom prst="bentConnector4">
            <a:avLst>
              <a:gd name="adj1" fmla="val 44699"/>
              <a:gd name="adj2" fmla="val 115686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Соединительная линия уступом 62">
            <a:extLst>
              <a:ext uri="{FF2B5EF4-FFF2-40B4-BE49-F238E27FC236}">
                <a16:creationId xmlns:a16="http://schemas.microsoft.com/office/drawing/2014/main" id="{09E04440-4446-5545-9BC7-FC9D8DBDB428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10547700" y="2698626"/>
            <a:ext cx="1277810" cy="2519484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Соединительная линия уступом 70">
            <a:extLst>
              <a:ext uri="{FF2B5EF4-FFF2-40B4-BE49-F238E27FC236}">
                <a16:creationId xmlns:a16="http://schemas.microsoft.com/office/drawing/2014/main" id="{199B4EFB-32EE-834A-B636-77C54B233BB8}"/>
              </a:ext>
            </a:extLst>
          </p:cNvPr>
          <p:cNvCxnSpPr>
            <a:cxnSpLocks/>
            <a:stCxn id="41" idx="2"/>
            <a:endCxn id="69" idx="1"/>
          </p:cNvCxnSpPr>
          <p:nvPr/>
        </p:nvCxnSpPr>
        <p:spPr>
          <a:xfrm rot="5400000">
            <a:off x="6332582" y="3309122"/>
            <a:ext cx="1487125" cy="12413469"/>
          </a:xfrm>
          <a:prstGeom prst="bentConnector4">
            <a:avLst>
              <a:gd name="adj1" fmla="val 39547"/>
              <a:gd name="adj2" fmla="val 101842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Прямоугольник">
            <a:extLst>
              <a:ext uri="{FF2B5EF4-FFF2-40B4-BE49-F238E27FC236}">
                <a16:creationId xmlns:a16="http://schemas.microsoft.com/office/drawing/2014/main" id="{31F4B0CA-2F6C-204A-BF80-49608D7F11A6}"/>
              </a:ext>
            </a:extLst>
          </p:cNvPr>
          <p:cNvSpPr/>
          <p:nvPr/>
        </p:nvSpPr>
        <p:spPr>
          <a:xfrm>
            <a:off x="3081453" y="2643238"/>
            <a:ext cx="7466247" cy="66758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https://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app.roboflow.com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/jsh-d0jet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17696E3-E757-AA46-B9E9-AEB78B1A237B}"/>
              </a:ext>
            </a:extLst>
          </p:cNvPr>
          <p:cNvSpPr/>
          <p:nvPr/>
        </p:nvSpPr>
        <p:spPr>
          <a:xfrm>
            <a:off x="12403015" y="5793558"/>
            <a:ext cx="2603425" cy="82564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70EEC3-A0B7-C946-A65D-3FBC7FE67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8146" y="6230128"/>
            <a:ext cx="1333500" cy="1333500"/>
          </a:xfrm>
          <a:prstGeom prst="rect">
            <a:avLst/>
          </a:prstGeom>
        </p:spPr>
      </p:pic>
      <p:sp>
        <p:nvSpPr>
          <p:cNvPr id="37" name="Прямоугольник: скругленные углы 37">
            <a:extLst>
              <a:ext uri="{FF2B5EF4-FFF2-40B4-BE49-F238E27FC236}">
                <a16:creationId xmlns:a16="http://schemas.microsoft.com/office/drawing/2014/main" id="{1022CB53-456C-984D-823C-8D0535286C80}"/>
              </a:ext>
            </a:extLst>
          </p:cNvPr>
          <p:cNvSpPr/>
          <p:nvPr/>
        </p:nvSpPr>
        <p:spPr>
          <a:xfrm>
            <a:off x="9814731" y="2387714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0A7B62D-5A0E-FF4B-97E4-B3B3F8B34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78583" y="6328920"/>
            <a:ext cx="8190800" cy="146415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DA11856-CDF3-FE49-BB23-B1266FCCF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42286" y="8113907"/>
            <a:ext cx="3997743" cy="4393125"/>
          </a:xfrm>
          <a:prstGeom prst="rect">
            <a:avLst/>
          </a:prstGeom>
        </p:spPr>
      </p:pic>
      <p:sp>
        <p:nvSpPr>
          <p:cNvPr id="53" name="Прямоугольник">
            <a:extLst>
              <a:ext uri="{FF2B5EF4-FFF2-40B4-BE49-F238E27FC236}">
                <a16:creationId xmlns:a16="http://schemas.microsoft.com/office/drawing/2014/main" id="{3D9140D3-1421-7C4D-846C-4277C3D3B43B}"/>
              </a:ext>
            </a:extLst>
          </p:cNvPr>
          <p:cNvSpPr/>
          <p:nvPr/>
        </p:nvSpPr>
        <p:spPr>
          <a:xfrm>
            <a:off x="18065131" y="5141634"/>
            <a:ext cx="4575900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II KBS  (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Например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Прямоугольник">
            <a:extLst>
              <a:ext uri="{FF2B5EF4-FFF2-40B4-BE49-F238E27FC236}">
                <a16:creationId xmlns:a16="http://schemas.microsoft.com/office/drawing/2014/main" id="{6AD23F72-122A-3D49-AFEB-536411278810}"/>
              </a:ext>
            </a:extLst>
          </p:cNvPr>
          <p:cNvSpPr/>
          <p:nvPr/>
        </p:nvSpPr>
        <p:spPr>
          <a:xfrm>
            <a:off x="15006440" y="8133271"/>
            <a:ext cx="4252977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Тип: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Прямоугольник: скругленные углы 37">
            <a:extLst>
              <a:ext uri="{FF2B5EF4-FFF2-40B4-BE49-F238E27FC236}">
                <a16:creationId xmlns:a16="http://schemas.microsoft.com/office/drawing/2014/main" id="{0F0A71E6-8843-8A4C-AA44-4AA9641FBF78}"/>
              </a:ext>
            </a:extLst>
          </p:cNvPr>
          <p:cNvSpPr/>
          <p:nvPr/>
        </p:nvSpPr>
        <p:spPr>
          <a:xfrm rot="5400000">
            <a:off x="1873103" y="9698644"/>
            <a:ext cx="1679775" cy="276127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В боковом меню выбираем: </a:t>
            </a:r>
          </a:p>
        </p:txBody>
      </p:sp>
      <p:sp>
        <p:nvSpPr>
          <p:cNvPr id="69" name="Прямоугольник: скругленные углы 37">
            <a:extLst>
              <a:ext uri="{FF2B5EF4-FFF2-40B4-BE49-F238E27FC236}">
                <a16:creationId xmlns:a16="http://schemas.microsoft.com/office/drawing/2014/main" id="{FEE58538-34D2-7940-AE44-039A36C59DCC}"/>
              </a:ext>
            </a:extLst>
          </p:cNvPr>
          <p:cNvSpPr/>
          <p:nvPr/>
        </p:nvSpPr>
        <p:spPr>
          <a:xfrm>
            <a:off x="869409" y="994850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A8239B8-4BCC-1C49-B392-54E1619624E0}"/>
              </a:ext>
            </a:extLst>
          </p:cNvPr>
          <p:cNvSpPr/>
          <p:nvPr/>
        </p:nvSpPr>
        <p:spPr>
          <a:xfrm>
            <a:off x="4223610" y="11329339"/>
            <a:ext cx="2603425" cy="82564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A67FFF56-0E98-8F49-9D91-456149825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515" y="11653990"/>
            <a:ext cx="1333500" cy="1333500"/>
          </a:xfrm>
          <a:prstGeom prst="rect">
            <a:avLst/>
          </a:prstGeom>
        </p:spPr>
      </p:pic>
      <p:sp>
        <p:nvSpPr>
          <p:cNvPr id="77" name="Прямоугольник: скругленные углы 37">
            <a:extLst>
              <a:ext uri="{FF2B5EF4-FFF2-40B4-BE49-F238E27FC236}">
                <a16:creationId xmlns:a16="http://schemas.microsoft.com/office/drawing/2014/main" id="{A6132143-A384-8B4B-BFAF-8A8959EB7EDA}"/>
              </a:ext>
            </a:extLst>
          </p:cNvPr>
          <p:cNvSpPr/>
          <p:nvPr/>
        </p:nvSpPr>
        <p:spPr>
          <a:xfrm rot="5400000">
            <a:off x="14570721" y="7988846"/>
            <a:ext cx="599514" cy="458039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defTabSz="1828710"/>
            <a:r>
              <a:rPr lang="ru-RU" sz="3200" dirty="0">
                <a:solidFill>
                  <a:schemeClr val="tx1"/>
                </a:solidFill>
              </a:rPr>
              <a:t>Публикуем проект</a:t>
            </a:r>
          </a:p>
        </p:txBody>
      </p:sp>
      <p:sp>
        <p:nvSpPr>
          <p:cNvPr id="76" name="Прямоугольник: скругленные углы 37">
            <a:extLst>
              <a:ext uri="{FF2B5EF4-FFF2-40B4-BE49-F238E27FC236}">
                <a16:creationId xmlns:a16="http://schemas.microsoft.com/office/drawing/2014/main" id="{08C12559-42C5-4447-A91A-A2D3A1128A8D}"/>
              </a:ext>
            </a:extLst>
          </p:cNvPr>
          <p:cNvSpPr/>
          <p:nvPr/>
        </p:nvSpPr>
        <p:spPr>
          <a:xfrm>
            <a:off x="12062681" y="9715255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62" name="Соединительная линия уступом 61">
            <a:extLst>
              <a:ext uri="{FF2B5EF4-FFF2-40B4-BE49-F238E27FC236}">
                <a16:creationId xmlns:a16="http://schemas.microsoft.com/office/drawing/2014/main" id="{8EF76F51-F06C-E743-A7F9-16C05CCA7FD5}"/>
              </a:ext>
            </a:extLst>
          </p:cNvPr>
          <p:cNvCxnSpPr>
            <a:cxnSpLocks/>
            <a:stCxn id="69" idx="3"/>
            <a:endCxn id="76" idx="1"/>
          </p:cNvCxnSpPr>
          <p:nvPr/>
        </p:nvCxnSpPr>
        <p:spPr>
          <a:xfrm flipV="1">
            <a:off x="1602378" y="10026167"/>
            <a:ext cx="10460303" cy="233252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9DCD699-0BA1-4940-970E-CE20950D3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2771" y="11329339"/>
            <a:ext cx="1333500" cy="1333500"/>
          </a:xfrm>
          <a:prstGeom prst="rect">
            <a:avLst/>
          </a:prstGeom>
        </p:spPr>
      </p:pic>
      <p:pic>
        <p:nvPicPr>
          <p:cNvPr id="83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4E8C6009-484B-5049-B252-5A7357C9D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29467"/>
            <a:ext cx="6312829" cy="1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Прямоугольник">
            <a:extLst>
              <a:ext uri="{FF2B5EF4-FFF2-40B4-BE49-F238E27FC236}">
                <a16:creationId xmlns:a16="http://schemas.microsoft.com/office/drawing/2014/main" id="{1C991F89-1F58-C346-8704-C3FE67D6B742}"/>
              </a:ext>
            </a:extLst>
          </p:cNvPr>
          <p:cNvSpPr/>
          <p:nvPr/>
        </p:nvSpPr>
        <p:spPr>
          <a:xfrm>
            <a:off x="15497908" y="2703042"/>
            <a:ext cx="8605256" cy="2058927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2800" b="1" i="0" u="none" strike="noStrike" dirty="0" err="1">
                <a:solidFill>
                  <a:srgbClr val="4D5156"/>
                </a:solidFill>
                <a:effectLst/>
                <a:latin typeface=""/>
              </a:rPr>
              <a:t>Робофлоу</a:t>
            </a:r>
            <a:r>
              <a:rPr lang="ru-RU" sz="2800" b="0" i="0" u="none" strike="noStrike" dirty="0">
                <a:solidFill>
                  <a:srgbClr val="4D5156"/>
                </a:solidFill>
                <a:effectLst/>
                <a:latin typeface=""/>
              </a:rPr>
              <a:t> — </a:t>
            </a:r>
            <a:r>
              <a:rPr lang="ru-RU" sz="2800" i="0" u="none" strike="noStrike" dirty="0">
                <a:solidFill>
                  <a:srgbClr val="5F6368"/>
                </a:solidFill>
                <a:effectLst/>
                <a:latin typeface=""/>
              </a:rPr>
              <a:t>это</a:t>
            </a:r>
            <a:r>
              <a:rPr lang="ru-RU" sz="2800" b="0" i="0" u="none" strike="noStrike" dirty="0">
                <a:solidFill>
                  <a:srgbClr val="4D5156"/>
                </a:solidFill>
                <a:effectLst/>
                <a:latin typeface=""/>
              </a:rPr>
              <a:t> платформа искусственного интеллекта, предназначенная для облегчения создания и внедрения моделей компьютерного зрения</a:t>
            </a:r>
            <a:endParaRPr lang="ru-RU" sz="3600" dirty="0">
              <a:solidFill>
                <a:srgbClr val="000000"/>
              </a:solidFill>
              <a:latin typeface="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9703"/>
          <a:stretch>
            <a:fillRect/>
          </a:stretch>
        </p:blipFill>
        <p:spPr>
          <a:xfrm rot="3578044">
            <a:off x="21420688" y="9999715"/>
            <a:ext cx="2402917" cy="59630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588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">
            <a:extLst>
              <a:ext uri="{FF2B5EF4-FFF2-40B4-BE49-F238E27FC236}">
                <a16:creationId xmlns:a16="http://schemas.microsoft.com/office/drawing/2014/main" id="{649E1B17-7E2B-A44D-AEFB-95283CFC75B0}"/>
              </a:ext>
            </a:extLst>
          </p:cNvPr>
          <p:cNvSpPr/>
          <p:nvPr/>
        </p:nvSpPr>
        <p:spPr>
          <a:xfrm>
            <a:off x="8065476" y="10393495"/>
            <a:ext cx="3813259" cy="1959075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Сохранение области определения</a:t>
            </a:r>
            <a:endParaRPr lang="ru-RU" sz="3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Прямоугольник">
            <a:extLst>
              <a:ext uri="{FF2B5EF4-FFF2-40B4-BE49-F238E27FC236}">
                <a16:creationId xmlns:a16="http://schemas.microsoft.com/office/drawing/2014/main" id="{178DCCED-90FF-0A45-B142-F87AD3D0AB9A}"/>
              </a:ext>
            </a:extLst>
          </p:cNvPr>
          <p:cNvSpPr/>
          <p:nvPr/>
        </p:nvSpPr>
        <p:spPr>
          <a:xfrm>
            <a:off x="19948552" y="7099025"/>
            <a:ext cx="3813259" cy="3573038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Классы необходимо определить для </a:t>
            </a:r>
            <a:r>
              <a:rPr lang="ru-RU" sz="3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ВСЕХ загруженных фотографий!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703"/>
          <a:stretch>
            <a:fillRect/>
          </a:stretch>
        </p:blipFill>
        <p:spPr>
          <a:xfrm rot="3578044">
            <a:off x="21561801" y="9479168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4050629" y="-653448"/>
            <a:ext cx="633751" cy="73959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Выбор области определения</a:t>
            </a:r>
            <a:r>
              <a:rPr lang="en-US" sz="3200" dirty="0">
                <a:solidFill>
                  <a:schemeClr val="tx1"/>
                </a:solidFill>
              </a:rPr>
              <a:t> Polygon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2B0F38-B250-6E4E-9724-24DFDA3E7B26}"/>
              </a:ext>
            </a:extLst>
          </p:cNvPr>
          <p:cNvSpPr txBox="1"/>
          <p:nvPr/>
        </p:nvSpPr>
        <p:spPr>
          <a:xfrm>
            <a:off x="19682066" y="3912983"/>
            <a:ext cx="3971350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3200" dirty="0">
                <a:solidFill>
                  <a:schemeClr val="bg2"/>
                </a:solidFill>
                <a:latin typeface=""/>
              </a:rPr>
              <a:t>После определения класса обязательно необходимо нажать </a:t>
            </a:r>
            <a:r>
              <a:rPr lang="en-US" sz="3200" b="1" dirty="0">
                <a:solidFill>
                  <a:schemeClr val="bg2"/>
                </a:solidFill>
                <a:latin typeface=""/>
              </a:rPr>
              <a:t>Save</a:t>
            </a:r>
            <a:endParaRPr lang="ru-RU" sz="3200" b="1" dirty="0">
              <a:solidFill>
                <a:schemeClr val="bg2"/>
              </a:solidFill>
              <a:latin typeface=""/>
            </a:endParaRPr>
          </a:p>
        </p:txBody>
      </p:sp>
      <p:pic>
        <p:nvPicPr>
          <p:cNvPr id="33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8F5A036F-EE02-D64F-BDAE-AD5DC3CE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29467"/>
            <a:ext cx="6312829" cy="1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Подготовка </a:t>
            </a:r>
            <a:r>
              <a:rPr lang="en" dirty="0"/>
              <a:t>dataset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8DB21B-3808-D74B-8B72-67368DC0A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" y="3460811"/>
            <a:ext cx="11107662" cy="617730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654733F-A2A8-5048-A13E-417736178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1" y="7454592"/>
            <a:ext cx="5313971" cy="51330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EE5DEAF-5F69-7246-9583-BFBAC734F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6335" y="3509877"/>
            <a:ext cx="7388562" cy="5967685"/>
          </a:xfrm>
          <a:prstGeom prst="rect">
            <a:avLst/>
          </a:prstGeom>
        </p:spPr>
      </p:pic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>
            <a:off x="8663974" y="2653879"/>
            <a:ext cx="3065877" cy="451022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7931005" y="234296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Прямоугольник: скругленные углы 37">
            <a:extLst>
              <a:ext uri="{FF2B5EF4-FFF2-40B4-BE49-F238E27FC236}">
                <a16:creationId xmlns:a16="http://schemas.microsoft.com/office/drawing/2014/main" id="{73BB1484-B771-A641-BA39-C5A1F4C3AF35}"/>
              </a:ext>
            </a:extLst>
          </p:cNvPr>
          <p:cNvSpPr/>
          <p:nvPr/>
        </p:nvSpPr>
        <p:spPr>
          <a:xfrm rot="5400000">
            <a:off x="14991300" y="449928"/>
            <a:ext cx="633751" cy="59596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Определение класса </a:t>
            </a:r>
            <a:r>
              <a:rPr lang="en-US" sz="3200" dirty="0">
                <a:solidFill>
                  <a:schemeClr val="tx1"/>
                </a:solidFill>
              </a:rPr>
              <a:t>Polygon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11729851" y="2793989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4945144" y="11568324"/>
            <a:ext cx="2603425" cy="82564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03E9E30-96CF-1A44-928C-E26955D1C9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1011"/>
          <a:stretch/>
        </p:blipFill>
        <p:spPr>
          <a:xfrm>
            <a:off x="12111311" y="9542335"/>
            <a:ext cx="7388562" cy="3772313"/>
          </a:xfrm>
          <a:prstGeom prst="rect">
            <a:avLst/>
          </a:prstGeom>
        </p:spPr>
      </p:pic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549" y="5848643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C9FA2CA-157F-DF42-AC7D-2B29924EBB43}"/>
              </a:ext>
            </a:extLst>
          </p:cNvPr>
          <p:cNvSpPr/>
          <p:nvPr/>
        </p:nvSpPr>
        <p:spPr>
          <a:xfrm>
            <a:off x="13391295" y="4456930"/>
            <a:ext cx="1425055" cy="50714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A4CCBCF9-B398-894C-9172-8D612AA236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55616" y="4872051"/>
            <a:ext cx="1007544" cy="1007544"/>
          </a:xfrm>
          <a:prstGeom prst="rect">
            <a:avLst/>
          </a:prstGeom>
        </p:spPr>
      </p:pic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18531000" y="3043937"/>
            <a:ext cx="3971350" cy="72075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b="1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Borshchevik</a:t>
            </a:r>
            <a:endParaRPr lang="ru-RU" sz="3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9AC6914-3EA4-394E-8D86-B0987D1A88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3279" y="12166456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4050629" y="-653448"/>
            <a:ext cx="633751" cy="73959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Добавление изображений в </a:t>
            </a:r>
            <a:r>
              <a:rPr lang="en-US" sz="3200" dirty="0">
                <a:solidFill>
                  <a:schemeClr val="tx1"/>
                </a:solidFill>
              </a:rPr>
              <a:t>Dataset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3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8F5A036F-EE02-D64F-BDAE-AD5DC3CE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29467"/>
            <a:ext cx="6312829" cy="1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Подготовка </a:t>
            </a:r>
            <a:r>
              <a:rPr lang="en" dirty="0"/>
              <a:t>dataset</a:t>
            </a:r>
            <a:endParaRPr lang="ru-RU" dirty="0"/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>
            <a:off x="8663974" y="2653879"/>
            <a:ext cx="3065877" cy="451022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7931005" y="234296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Прямоугольник: скругленные углы 37">
            <a:extLst>
              <a:ext uri="{FF2B5EF4-FFF2-40B4-BE49-F238E27FC236}">
                <a16:creationId xmlns:a16="http://schemas.microsoft.com/office/drawing/2014/main" id="{73BB1484-B771-A641-BA39-C5A1F4C3AF35}"/>
              </a:ext>
            </a:extLst>
          </p:cNvPr>
          <p:cNvSpPr/>
          <p:nvPr/>
        </p:nvSpPr>
        <p:spPr>
          <a:xfrm rot="5400000">
            <a:off x="14158960" y="1282267"/>
            <a:ext cx="633751" cy="42949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Параметры </a:t>
            </a:r>
            <a:r>
              <a:rPr lang="en-US" sz="3200" dirty="0">
                <a:solidFill>
                  <a:schemeClr val="tx1"/>
                </a:solidFill>
              </a:rPr>
              <a:t>Dataset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11729851" y="2793989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1DF5DF-4022-804C-9662-C96887888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7" y="3544602"/>
            <a:ext cx="11159868" cy="6091667"/>
          </a:xfrm>
          <a:prstGeom prst="rect">
            <a:avLst/>
          </a:prstGeom>
        </p:spPr>
      </p:pic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2453189" y="4761729"/>
            <a:ext cx="2259488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6" name="Прямоугольник">
            <a:extLst>
              <a:ext uri="{FF2B5EF4-FFF2-40B4-BE49-F238E27FC236}">
                <a16:creationId xmlns:a16="http://schemas.microsoft.com/office/drawing/2014/main" id="{649E1B17-7E2B-A44D-AEFB-95283CFC75B0}"/>
              </a:ext>
            </a:extLst>
          </p:cNvPr>
          <p:cNvSpPr/>
          <p:nvPr/>
        </p:nvSpPr>
        <p:spPr>
          <a:xfrm>
            <a:off x="3056849" y="5626913"/>
            <a:ext cx="2648248" cy="147211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2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Прогресс обработки изображений</a:t>
            </a:r>
          </a:p>
        </p:txBody>
      </p:sp>
      <p:pic>
        <p:nvPicPr>
          <p:cNvPr id="28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4A1CB0F6-ED12-1642-8B31-30DADA5D1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41" y="5336098"/>
            <a:ext cx="1265705" cy="12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9B1364C-DACC-DB47-B71A-41FEA0BD0F2D}"/>
              </a:ext>
            </a:extLst>
          </p:cNvPr>
          <p:cNvSpPr/>
          <p:nvPr/>
        </p:nvSpPr>
        <p:spPr>
          <a:xfrm>
            <a:off x="9356218" y="3912983"/>
            <a:ext cx="2276461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9AC6914-3EA4-394E-8D86-B0987D1A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140" y="4761729"/>
            <a:ext cx="1333500" cy="1333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2B2B0E-F02A-2F47-A41B-D5AEF46992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96" r="5589" b="35525"/>
          <a:stretch/>
        </p:blipFill>
        <p:spPr>
          <a:xfrm>
            <a:off x="7764905" y="6195857"/>
            <a:ext cx="5959652" cy="144115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B30E1B3-A74C-DD4A-99A3-F576015C74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2373" y="4761729"/>
            <a:ext cx="1333500" cy="1333500"/>
          </a:xfrm>
          <a:prstGeom prst="rect">
            <a:avLst/>
          </a:prstGeom>
        </p:spPr>
      </p:pic>
      <p:cxnSp>
        <p:nvCxnSpPr>
          <p:cNvPr id="32" name="Скругленная соединительная линия 31">
            <a:extLst>
              <a:ext uri="{FF2B5EF4-FFF2-40B4-BE49-F238E27FC236}">
                <a16:creationId xmlns:a16="http://schemas.microsoft.com/office/drawing/2014/main" id="{5380A945-BD74-6140-A7C0-92C41A0B051B}"/>
              </a:ext>
            </a:extLst>
          </p:cNvPr>
          <p:cNvCxnSpPr>
            <a:cxnSpLocks/>
            <a:stCxn id="29" idx="3"/>
            <a:endCxn id="3" idx="0"/>
          </p:cNvCxnSpPr>
          <p:nvPr/>
        </p:nvCxnSpPr>
        <p:spPr>
          <a:xfrm flipH="1">
            <a:off x="10744731" y="4287042"/>
            <a:ext cx="887948" cy="1908815"/>
          </a:xfrm>
          <a:prstGeom prst="curvedConnector4">
            <a:avLst>
              <a:gd name="adj1" fmla="val -25745"/>
              <a:gd name="adj2" fmla="val 59798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0FF30F-A906-1C44-BE92-8CE5949F88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07307" y="3311961"/>
            <a:ext cx="5537200" cy="8801100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4BACAE9-47EF-9349-8633-4CDBAD0E663B}"/>
              </a:ext>
            </a:extLst>
          </p:cNvPr>
          <p:cNvSpPr/>
          <p:nvPr/>
        </p:nvSpPr>
        <p:spPr>
          <a:xfrm>
            <a:off x="17309553" y="10366793"/>
            <a:ext cx="5930623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3"/>
            <a:endCxn id="40" idx="0"/>
          </p:cNvCxnSpPr>
          <p:nvPr/>
        </p:nvCxnSpPr>
        <p:spPr>
          <a:xfrm>
            <a:off x="12462820" y="3104901"/>
            <a:ext cx="4726000" cy="6124266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440D98-B941-764C-BDF3-C9E0F40F9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1602" y="10898123"/>
            <a:ext cx="1333500" cy="13335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859DB4B-99A7-C14B-93FE-A1242E060E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8337" y="8028862"/>
            <a:ext cx="9580764" cy="4883191"/>
          </a:xfrm>
          <a:prstGeom prst="rect">
            <a:avLst/>
          </a:prstGeom>
        </p:spPr>
      </p:pic>
      <p:cxnSp>
        <p:nvCxnSpPr>
          <p:cNvPr id="54" name="Соединительная линия уступом 53">
            <a:extLst>
              <a:ext uri="{FF2B5EF4-FFF2-40B4-BE49-F238E27FC236}">
                <a16:creationId xmlns:a16="http://schemas.microsoft.com/office/drawing/2014/main" id="{4453534C-8200-7249-82EE-BBC8BF486A5C}"/>
              </a:ext>
            </a:extLst>
          </p:cNvPr>
          <p:cNvCxnSpPr>
            <a:cxnSpLocks/>
            <a:stCxn id="51" idx="2"/>
            <a:endCxn id="56" idx="3"/>
          </p:cNvCxnSpPr>
          <p:nvPr/>
        </p:nvCxnSpPr>
        <p:spPr>
          <a:xfrm rot="5400000">
            <a:off x="11921938" y="8986754"/>
            <a:ext cx="1106101" cy="1824185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A50CFC7-7A6D-144B-BC13-6C6A2B895AD6}"/>
              </a:ext>
            </a:extLst>
          </p:cNvPr>
          <p:cNvSpPr/>
          <p:nvPr/>
        </p:nvSpPr>
        <p:spPr>
          <a:xfrm>
            <a:off x="1859241" y="8010302"/>
            <a:ext cx="9703654" cy="4883190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12637328" y="4079612"/>
            <a:ext cx="3971350" cy="1068319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Параметры не меняем </a:t>
            </a:r>
          </a:p>
        </p:txBody>
      </p: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2204" y="4057541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5002819" y="8517547"/>
            <a:ext cx="1140655" cy="332851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Добавление изображений</a:t>
            </a:r>
          </a:p>
        </p:txBody>
      </p:sp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16822335" y="922916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9703"/>
          <a:stretch>
            <a:fillRect/>
          </a:stretch>
        </p:blipFill>
        <p:spPr>
          <a:xfrm rot="3578044">
            <a:off x="21561801" y="9479168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4</a:t>
            </a:r>
            <a:endParaRPr dirty="0"/>
          </a:p>
        </p:txBody>
      </p:sp>
      <p:sp>
        <p:nvSpPr>
          <p:cNvPr id="51" name="Прямоугольник">
            <a:extLst>
              <a:ext uri="{FF2B5EF4-FFF2-40B4-BE49-F238E27FC236}">
                <a16:creationId xmlns:a16="http://schemas.microsoft.com/office/drawing/2014/main" id="{6388CAC8-D21C-0A4B-B0A1-F42D62D0E6D9}"/>
              </a:ext>
            </a:extLst>
          </p:cNvPr>
          <p:cNvSpPr/>
          <p:nvPr/>
        </p:nvSpPr>
        <p:spPr>
          <a:xfrm>
            <a:off x="11401405" y="7230094"/>
            <a:ext cx="3971350" cy="211570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После добавления фото появится следующее окно: </a:t>
            </a:r>
          </a:p>
        </p:txBody>
      </p:sp>
      <p:sp>
        <p:nvSpPr>
          <p:cNvPr id="67" name="Прямоугольник: скругленные углы 37">
            <a:extLst>
              <a:ext uri="{FF2B5EF4-FFF2-40B4-BE49-F238E27FC236}">
                <a16:creationId xmlns:a16="http://schemas.microsoft.com/office/drawing/2014/main" id="{57752F67-A743-E14B-9A57-41512DF5976E}"/>
              </a:ext>
            </a:extLst>
          </p:cNvPr>
          <p:cNvSpPr/>
          <p:nvPr/>
        </p:nvSpPr>
        <p:spPr>
          <a:xfrm>
            <a:off x="14840177" y="6895178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8" name="Соединительная линия уступом 67">
            <a:extLst>
              <a:ext uri="{FF2B5EF4-FFF2-40B4-BE49-F238E27FC236}">
                <a16:creationId xmlns:a16="http://schemas.microsoft.com/office/drawing/2014/main" id="{73C55608-46DD-F842-AF90-3DAE1AA365DA}"/>
              </a:ext>
            </a:extLst>
          </p:cNvPr>
          <p:cNvCxnSpPr>
            <a:cxnSpLocks/>
            <a:stCxn id="40" idx="1"/>
            <a:endCxn id="67" idx="3"/>
          </p:cNvCxnSpPr>
          <p:nvPr/>
        </p:nvCxnSpPr>
        <p:spPr>
          <a:xfrm rot="10800000">
            <a:off x="15573147" y="7206091"/>
            <a:ext cx="1249189" cy="2333989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394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D86F9ED-A7CF-6E4C-B2E5-6B77B822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396" y="3477401"/>
            <a:ext cx="6359721" cy="2758865"/>
          </a:xfrm>
          <a:prstGeom prst="rect">
            <a:avLst/>
          </a:prstGeom>
        </p:spPr>
      </p:pic>
      <p:sp>
        <p:nvSpPr>
          <p:cNvPr id="53" name="Прямоугольник">
            <a:extLst>
              <a:ext uri="{FF2B5EF4-FFF2-40B4-BE49-F238E27FC236}">
                <a16:creationId xmlns:a16="http://schemas.microsoft.com/office/drawing/2014/main" id="{53120279-9F66-DF44-872D-DAE72F537FCA}"/>
              </a:ext>
            </a:extLst>
          </p:cNvPr>
          <p:cNvSpPr/>
          <p:nvPr/>
        </p:nvSpPr>
        <p:spPr>
          <a:xfrm>
            <a:off x="20928067" y="3980429"/>
            <a:ext cx="3286851" cy="147211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 </a:t>
            </a:r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собран!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858A95-4004-9E4A-A4AB-1CB37E53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28" y="3834218"/>
            <a:ext cx="8216900" cy="69977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D05C71-FB6B-F845-9A7A-C59364B34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814" y="5431362"/>
            <a:ext cx="5941482" cy="55678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4CD9A3-FE3C-6549-BB2E-DE404DA61C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251" r="84028"/>
          <a:stretch/>
        </p:blipFill>
        <p:spPr>
          <a:xfrm>
            <a:off x="566800" y="3526342"/>
            <a:ext cx="3785563" cy="85229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1630914" y="1766268"/>
            <a:ext cx="633751" cy="25565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en-US" sz="3200" dirty="0">
                <a:solidFill>
                  <a:schemeClr val="tx1"/>
                </a:solidFill>
              </a:rPr>
              <a:t>Generate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3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8F5A036F-EE02-D64F-BDAE-AD5DC3CE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29467"/>
            <a:ext cx="6312829" cy="1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Генерация </a:t>
            </a:r>
            <a:r>
              <a:rPr lang="en" dirty="0"/>
              <a:t>dataset</a:t>
            </a:r>
            <a:endParaRPr lang="ru-RU" dirty="0"/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>
            <a:off x="3727001" y="2793754"/>
            <a:ext cx="1132822" cy="332047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2994032" y="2482842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Прямоугольник: скругленные углы 37">
            <a:extLst>
              <a:ext uri="{FF2B5EF4-FFF2-40B4-BE49-F238E27FC236}">
                <a16:creationId xmlns:a16="http://schemas.microsoft.com/office/drawing/2014/main" id="{73BB1484-B771-A641-BA39-C5A1F4C3AF35}"/>
              </a:ext>
            </a:extLst>
          </p:cNvPr>
          <p:cNvSpPr/>
          <p:nvPr/>
        </p:nvSpPr>
        <p:spPr>
          <a:xfrm rot="5400000">
            <a:off x="7434499" y="1329915"/>
            <a:ext cx="633751" cy="42949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Аргументы </a:t>
            </a:r>
            <a:r>
              <a:rPr lang="en-US" sz="3200" dirty="0">
                <a:solidFill>
                  <a:schemeClr val="tx1"/>
                </a:solidFill>
              </a:rPr>
              <a:t>Dataset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4859823" y="2814889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467748" y="9807747"/>
            <a:ext cx="3564989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6" name="Прямоугольник">
            <a:extLst>
              <a:ext uri="{FF2B5EF4-FFF2-40B4-BE49-F238E27FC236}">
                <a16:creationId xmlns:a16="http://schemas.microsoft.com/office/drawing/2014/main" id="{649E1B17-7E2B-A44D-AEFB-95283CFC75B0}"/>
              </a:ext>
            </a:extLst>
          </p:cNvPr>
          <p:cNvSpPr/>
          <p:nvPr/>
        </p:nvSpPr>
        <p:spPr>
          <a:xfrm>
            <a:off x="6537816" y="10469921"/>
            <a:ext cx="3021688" cy="147211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Добавление фильтра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9B1364C-DACC-DB47-B71A-41FEA0BD0F2D}"/>
              </a:ext>
            </a:extLst>
          </p:cNvPr>
          <p:cNvSpPr/>
          <p:nvPr/>
        </p:nvSpPr>
        <p:spPr>
          <a:xfrm>
            <a:off x="5705097" y="9084294"/>
            <a:ext cx="3286851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9AC6914-3EA4-394E-8D86-B0987D1A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3741" y="10255496"/>
            <a:ext cx="1333500" cy="1333500"/>
          </a:xfrm>
          <a:prstGeom prst="rect">
            <a:avLst/>
          </a:prstGeom>
        </p:spPr>
      </p:pic>
      <p:cxnSp>
        <p:nvCxnSpPr>
          <p:cNvPr id="32" name="Скругленная соединительная линия 31">
            <a:extLst>
              <a:ext uri="{FF2B5EF4-FFF2-40B4-BE49-F238E27FC236}">
                <a16:creationId xmlns:a16="http://schemas.microsoft.com/office/drawing/2014/main" id="{5380A945-BD74-6140-A7C0-92C41A0B051B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8004772" y="9458353"/>
            <a:ext cx="987176" cy="1147705"/>
          </a:xfrm>
          <a:prstGeom prst="curvedConnector4">
            <a:avLst>
              <a:gd name="adj1" fmla="val -23157"/>
              <a:gd name="adj2" fmla="val 66296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3"/>
            <a:endCxn id="40" idx="0"/>
          </p:cNvCxnSpPr>
          <p:nvPr/>
        </p:nvCxnSpPr>
        <p:spPr>
          <a:xfrm>
            <a:off x="5592792" y="3125801"/>
            <a:ext cx="16978700" cy="466161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11490613" y="3071609"/>
            <a:ext cx="3971350" cy="1803400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Подбираются на усмотрение конкурсанта</a:t>
            </a:r>
          </a:p>
        </p:txBody>
      </p: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282" y="3405121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1779054" y="4145226"/>
            <a:ext cx="755314" cy="208139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Примеры</a:t>
            </a: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59703"/>
          <a:stretch>
            <a:fillRect/>
          </a:stretch>
        </p:blipFill>
        <p:spPr>
          <a:xfrm rot="3578044">
            <a:off x="21951673" y="9865701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5</a:t>
            </a:r>
            <a:endParaRPr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165B17B-C5D6-1146-947C-0BD08B5529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24241" y="7246041"/>
            <a:ext cx="5941482" cy="5601180"/>
          </a:xfrm>
          <a:prstGeom prst="rect">
            <a:avLst/>
          </a:prstGeom>
        </p:spPr>
      </p:pic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22205007" y="3591962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8685CA1-18D3-D149-BE9B-1153C6313C62}"/>
              </a:ext>
            </a:extLst>
          </p:cNvPr>
          <p:cNvSpPr/>
          <p:nvPr/>
        </p:nvSpPr>
        <p:spPr>
          <a:xfrm>
            <a:off x="17328733" y="4962039"/>
            <a:ext cx="3286851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BEB6ED-5073-3B46-B207-EF22091E63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70545" y="6063863"/>
            <a:ext cx="7119176" cy="34610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D19E681-0B15-F248-8A33-8D2B1E5828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17470" y="9065932"/>
            <a:ext cx="3494238" cy="1856314"/>
          </a:xfrm>
          <a:prstGeom prst="rect">
            <a:avLst/>
          </a:prstGeom>
        </p:spPr>
      </p:pic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E0E87BB-8DA4-3B46-A460-FCA686DBBE47}"/>
              </a:ext>
            </a:extLst>
          </p:cNvPr>
          <p:cNvSpPr/>
          <p:nvPr/>
        </p:nvSpPr>
        <p:spPr>
          <a:xfrm>
            <a:off x="22671117" y="6572522"/>
            <a:ext cx="1543801" cy="54115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B30E1B3-A74C-DD4A-99A3-F576015C74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75936" y="6459357"/>
            <a:ext cx="1020378" cy="1020378"/>
          </a:xfrm>
          <a:prstGeom prst="rect">
            <a:avLst/>
          </a:prstGeom>
        </p:spPr>
      </p:pic>
      <p:sp>
        <p:nvSpPr>
          <p:cNvPr id="64" name="Прямоугольник">
            <a:extLst>
              <a:ext uri="{FF2B5EF4-FFF2-40B4-BE49-F238E27FC236}">
                <a16:creationId xmlns:a16="http://schemas.microsoft.com/office/drawing/2014/main" id="{9DB86C6F-FB33-8D43-A0A2-3480CB31D538}"/>
              </a:ext>
            </a:extLst>
          </p:cNvPr>
          <p:cNvSpPr/>
          <p:nvPr/>
        </p:nvSpPr>
        <p:spPr>
          <a:xfrm>
            <a:off x="19301687" y="10606058"/>
            <a:ext cx="2903320" cy="147211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28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Экспорт в формате: </a:t>
            </a:r>
            <a:br>
              <a:rPr lang="ru-RU" sz="28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YOLOv8</a:t>
            </a:r>
            <a:endParaRPr lang="ru-RU" sz="28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" name="Скругленная соединительная линия 68">
            <a:extLst>
              <a:ext uri="{FF2B5EF4-FFF2-40B4-BE49-F238E27FC236}">
                <a16:creationId xmlns:a16="http://schemas.microsoft.com/office/drawing/2014/main" id="{89620B6E-CB24-1441-8A4E-7FCF9498CF81}"/>
              </a:ext>
            </a:extLst>
          </p:cNvPr>
          <p:cNvCxnSpPr>
            <a:cxnSpLocks/>
            <a:stCxn id="63" idx="2"/>
            <a:endCxn id="70" idx="0"/>
          </p:cNvCxnSpPr>
          <p:nvPr/>
        </p:nvCxnSpPr>
        <p:spPr>
          <a:xfrm rot="5400000">
            <a:off x="20657372" y="6834384"/>
            <a:ext cx="2506350" cy="3064942"/>
          </a:xfrm>
          <a:prstGeom prst="curved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C5394877-5733-1F4F-88A1-0CAE0F9EDE0B}"/>
              </a:ext>
            </a:extLst>
          </p:cNvPr>
          <p:cNvSpPr/>
          <p:nvPr/>
        </p:nvSpPr>
        <p:spPr>
          <a:xfrm>
            <a:off x="18926415" y="9620030"/>
            <a:ext cx="2903321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3891A686-DC0F-974F-88B9-EB77EDCB7B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62788" y="10006122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7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4055E29-7DBC-C141-ACA6-905E4FA5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338" y="3966507"/>
            <a:ext cx="7040040" cy="58358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C87D6-9B44-CD4D-90E3-A83669D6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75" y="4114563"/>
            <a:ext cx="12218243" cy="6878418"/>
          </a:xfrm>
          <a:prstGeom prst="rect">
            <a:avLst/>
          </a:prstGeom>
        </p:spPr>
      </p:pic>
      <p:sp>
        <p:nvSpPr>
          <p:cNvPr id="53" name="Прямоугольник">
            <a:extLst>
              <a:ext uri="{FF2B5EF4-FFF2-40B4-BE49-F238E27FC236}">
                <a16:creationId xmlns:a16="http://schemas.microsoft.com/office/drawing/2014/main" id="{53120279-9F66-DF44-872D-DAE72F537FCA}"/>
              </a:ext>
            </a:extLst>
          </p:cNvPr>
          <p:cNvSpPr/>
          <p:nvPr/>
        </p:nvSpPr>
        <p:spPr>
          <a:xfrm>
            <a:off x="21293215" y="3442834"/>
            <a:ext cx="1955379" cy="620343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</a:t>
            </a:r>
            <a:endParaRPr lang="ru-RU" sz="3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720787" y="2829984"/>
            <a:ext cx="633751" cy="15067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Сайт: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Генерация </a:t>
            </a:r>
            <a:r>
              <a:rPr lang="en" dirty="0"/>
              <a:t>dataset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10516188" y="4339925"/>
            <a:ext cx="2003330" cy="714816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9AC6914-3EA4-394E-8D86-B0987D1A8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519" y="4801592"/>
            <a:ext cx="1333500" cy="1333500"/>
          </a:xfrm>
          <a:prstGeom prst="rect">
            <a:avLst/>
          </a:prstGeom>
        </p:spPr>
      </p:pic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3"/>
            <a:endCxn id="40" idx="0"/>
          </p:cNvCxnSpPr>
          <p:nvPr/>
        </p:nvCxnSpPr>
        <p:spPr>
          <a:xfrm flipV="1">
            <a:off x="13618971" y="3448511"/>
            <a:ext cx="2963774" cy="891414"/>
          </a:xfrm>
          <a:prstGeom prst="bentConnector4">
            <a:avLst>
              <a:gd name="adj1" fmla="val 43817"/>
              <a:gd name="adj2" fmla="val 125645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4011040" y="3546746"/>
            <a:ext cx="1803401" cy="35550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Загружаем подготовленный </a:t>
            </a:r>
            <a:r>
              <a:rPr lang="en-US" sz="3200" dirty="0">
                <a:solidFill>
                  <a:schemeClr val="tx1"/>
                </a:solidFill>
              </a:rPr>
              <a:t>Dataset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9703"/>
          <a:stretch>
            <a:fillRect/>
          </a:stretch>
        </p:blipFill>
        <p:spPr>
          <a:xfrm rot="3578044">
            <a:off x="21951673" y="9865701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ru-RU" dirty="0"/>
              <a:t>6</a:t>
            </a:r>
            <a:endParaRPr dirty="0"/>
          </a:p>
        </p:txBody>
      </p:sp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16216260" y="3448511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9" name="Скругленная соединительная линия 68">
            <a:extLst>
              <a:ext uri="{FF2B5EF4-FFF2-40B4-BE49-F238E27FC236}">
                <a16:creationId xmlns:a16="http://schemas.microsoft.com/office/drawing/2014/main" id="{89620B6E-CB24-1441-8A4E-7FCF9498CF81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16814666" y="6992433"/>
            <a:ext cx="333514" cy="1831344"/>
          </a:xfrm>
          <a:prstGeom prst="curved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C5394877-5733-1F4F-88A1-0CAE0F9EDE0B}"/>
              </a:ext>
            </a:extLst>
          </p:cNvPr>
          <p:cNvSpPr/>
          <p:nvPr/>
        </p:nvSpPr>
        <p:spPr>
          <a:xfrm>
            <a:off x="16445434" y="6993230"/>
            <a:ext cx="2903321" cy="74811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EBC518E2-69D3-EF49-9480-F1E12D51C4C8}"/>
              </a:ext>
            </a:extLst>
          </p:cNvPr>
          <p:cNvSpPr txBox="1"/>
          <p:nvPr/>
        </p:nvSpPr>
        <p:spPr>
          <a:xfrm>
            <a:off x="2712287" y="584243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YOLOv8 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Picture 2" descr="What is the YOLOv8 PyTorch TXT Annotation Format?">
            <a:extLst>
              <a:ext uri="{FF2B5EF4-FFF2-40B4-BE49-F238E27FC236}">
                <a16:creationId xmlns:a16="http://schemas.microsoft.com/office/drawing/2014/main" id="{75D1DC50-FDA3-CD47-A6E9-FF711E64B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 t="27288" r="38848" b="34306"/>
          <a:stretch/>
        </p:blipFill>
        <p:spPr bwMode="auto">
          <a:xfrm>
            <a:off x="715077" y="38251"/>
            <a:ext cx="1948644" cy="1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Прямоугольник">
            <a:extLst>
              <a:ext uri="{FF2B5EF4-FFF2-40B4-BE49-F238E27FC236}">
                <a16:creationId xmlns:a16="http://schemas.microsoft.com/office/drawing/2014/main" id="{D5547A19-19E5-3D43-809D-E8DDB10189AD}"/>
              </a:ext>
            </a:extLst>
          </p:cNvPr>
          <p:cNvSpPr/>
          <p:nvPr/>
        </p:nvSpPr>
        <p:spPr>
          <a:xfrm>
            <a:off x="1992923" y="3278084"/>
            <a:ext cx="10996247" cy="95579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hub.ultralytics.com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home?utm_source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docs&amp;utm_medium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banner&amp;utm_campaign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cloud_training_release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12816703" y="2934016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12886002" y="4029013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 flipH="1">
            <a:off x="12886002" y="3244928"/>
            <a:ext cx="663670" cy="1094997"/>
          </a:xfrm>
          <a:prstGeom prst="bentConnector5">
            <a:avLst>
              <a:gd name="adj1" fmla="val -34445"/>
              <a:gd name="adj2" fmla="val 50000"/>
              <a:gd name="adj3" fmla="val 134445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Прямоугольник: скругленные углы 37">
            <a:extLst>
              <a:ext uri="{FF2B5EF4-FFF2-40B4-BE49-F238E27FC236}">
                <a16:creationId xmlns:a16="http://schemas.microsoft.com/office/drawing/2014/main" id="{147B4206-A87A-8F4A-A7F2-F303DB0F689D}"/>
              </a:ext>
            </a:extLst>
          </p:cNvPr>
          <p:cNvSpPr/>
          <p:nvPr/>
        </p:nvSpPr>
        <p:spPr>
          <a:xfrm rot="5400000">
            <a:off x="18822637" y="1744542"/>
            <a:ext cx="620343" cy="40312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Выбираем задание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D5D8BFA-CB43-B347-B7F1-BDE0D413CB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4787" y="9468629"/>
            <a:ext cx="7343773" cy="2543105"/>
          </a:xfrm>
          <a:prstGeom prst="rect">
            <a:avLst/>
          </a:prstGeom>
        </p:spPr>
      </p:pic>
      <p:sp>
        <p:nvSpPr>
          <p:cNvPr id="72" name="Прямоугольник: скругленные углы 37">
            <a:extLst>
              <a:ext uri="{FF2B5EF4-FFF2-40B4-BE49-F238E27FC236}">
                <a16:creationId xmlns:a16="http://schemas.microsoft.com/office/drawing/2014/main" id="{589AD22C-17F4-3840-9018-AF703E2AE89B}"/>
              </a:ext>
            </a:extLst>
          </p:cNvPr>
          <p:cNvSpPr/>
          <p:nvPr/>
        </p:nvSpPr>
        <p:spPr>
          <a:xfrm>
            <a:off x="13212362" y="8855599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73" name="Прямоугольник: скругленные углы 37">
            <a:extLst>
              <a:ext uri="{FF2B5EF4-FFF2-40B4-BE49-F238E27FC236}">
                <a16:creationId xmlns:a16="http://schemas.microsoft.com/office/drawing/2014/main" id="{020C88DD-AB6E-944D-BE25-B49BD9052AE9}"/>
              </a:ext>
            </a:extLst>
          </p:cNvPr>
          <p:cNvSpPr/>
          <p:nvPr/>
        </p:nvSpPr>
        <p:spPr>
          <a:xfrm rot="5400000">
            <a:off x="17613520" y="5356848"/>
            <a:ext cx="620343" cy="7620810"/>
          </a:xfrm>
          <a:prstGeom prst="roundRect">
            <a:avLst>
              <a:gd name="adj" fmla="val 9108"/>
            </a:avLst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Загрузка подготовленного </a:t>
            </a:r>
            <a:r>
              <a:rPr lang="ru-RU" sz="3200" dirty="0" err="1">
                <a:solidFill>
                  <a:schemeClr val="tx1"/>
                </a:solidFill>
              </a:rPr>
              <a:t>Датасета</a:t>
            </a:r>
            <a:endParaRPr lang="ru-RU" sz="3200" dirty="0">
              <a:solidFill>
                <a:schemeClr val="tx1"/>
              </a:solidFill>
            </a:endParaRPr>
          </a:p>
        </p:txBody>
      </p:sp>
      <p:cxnSp>
        <p:nvCxnSpPr>
          <p:cNvPr id="74" name="Соединительная линия уступом 73">
            <a:extLst>
              <a:ext uri="{FF2B5EF4-FFF2-40B4-BE49-F238E27FC236}">
                <a16:creationId xmlns:a16="http://schemas.microsoft.com/office/drawing/2014/main" id="{CEEC0441-695D-634E-8693-099305404AE9}"/>
              </a:ext>
            </a:extLst>
          </p:cNvPr>
          <p:cNvCxnSpPr>
            <a:cxnSpLocks/>
            <a:stCxn id="40" idx="2"/>
            <a:endCxn id="72" idx="0"/>
          </p:cNvCxnSpPr>
          <p:nvPr/>
        </p:nvCxnSpPr>
        <p:spPr>
          <a:xfrm rot="5400000">
            <a:off x="12688164" y="4961018"/>
            <a:ext cx="4785264" cy="3003898"/>
          </a:xfrm>
          <a:prstGeom prst="bentConnector3">
            <a:avLst>
              <a:gd name="adj1" fmla="val 4804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Прямоугольник">
            <a:extLst>
              <a:ext uri="{FF2B5EF4-FFF2-40B4-BE49-F238E27FC236}">
                <a16:creationId xmlns:a16="http://schemas.microsoft.com/office/drawing/2014/main" id="{7F09EFB9-8BEF-3946-B357-A4F4A4DEE3F4}"/>
              </a:ext>
            </a:extLst>
          </p:cNvPr>
          <p:cNvSpPr/>
          <p:nvPr/>
        </p:nvSpPr>
        <p:spPr>
          <a:xfrm>
            <a:off x="13200985" y="7208755"/>
            <a:ext cx="2903320" cy="897515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Вводим имя</a:t>
            </a:r>
          </a:p>
        </p:txBody>
      </p:sp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7417463" y="11278633"/>
            <a:ext cx="7866504" cy="162927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Загружается экспортированный файл в формате 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.zip</a:t>
            </a:r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 платформы 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Roboflow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044" y="11126791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0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">
            <a:extLst>
              <a:ext uri="{FF2B5EF4-FFF2-40B4-BE49-F238E27FC236}">
                <a16:creationId xmlns:a16="http://schemas.microsoft.com/office/drawing/2014/main" id="{DE995B0C-921D-EC45-AB01-4DC591426EB3}"/>
              </a:ext>
            </a:extLst>
          </p:cNvPr>
          <p:cNvSpPr/>
          <p:nvPr/>
        </p:nvSpPr>
        <p:spPr>
          <a:xfrm>
            <a:off x="11984302" y="10337636"/>
            <a:ext cx="5627076" cy="243893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Обязательно необходимо выбрать </a:t>
            </a:r>
            <a:r>
              <a:rPr lang="en-US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YOLOv8n</a:t>
            </a:r>
            <a:r>
              <a:rPr lang="ru-RU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7A58E0-B4D9-3D4B-ACE6-2600DF79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4" y="3204150"/>
            <a:ext cx="10387940" cy="50219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F62893-6DA1-374E-9339-6BDA14F8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9255" y="3378364"/>
            <a:ext cx="10643100" cy="58881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720787" y="2361064"/>
            <a:ext cx="633751" cy="15067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Сайт: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Тренировка </a:t>
            </a:r>
            <a:r>
              <a:rPr lang="en" dirty="0"/>
              <a:t>dataset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21978907" y="3530917"/>
            <a:ext cx="2089970" cy="47353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4368617" y="3294164"/>
            <a:ext cx="1803401" cy="35550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Приступаем к тренировки модели</a:t>
            </a:r>
          </a:p>
        </p:txBody>
      </p:sp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9703"/>
          <a:stretch>
            <a:fillRect/>
          </a:stretch>
        </p:blipFill>
        <p:spPr>
          <a:xfrm rot="3578044">
            <a:off x="20438017" y="9305824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7</a:t>
            </a:r>
            <a:endParaRPr dirty="0"/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EBC518E2-69D3-EF49-9480-F1E12D51C4C8}"/>
              </a:ext>
            </a:extLst>
          </p:cNvPr>
          <p:cNvSpPr txBox="1"/>
          <p:nvPr/>
        </p:nvSpPr>
        <p:spPr>
          <a:xfrm>
            <a:off x="2712287" y="584243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YOLOv8 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Picture 2" descr="What is the YOLOv8 PyTorch TXT Annotation Format?">
            <a:extLst>
              <a:ext uri="{FF2B5EF4-FFF2-40B4-BE49-F238E27FC236}">
                <a16:creationId xmlns:a16="http://schemas.microsoft.com/office/drawing/2014/main" id="{75D1DC50-FDA3-CD47-A6E9-FF711E64B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 t="27288" r="38848" b="34306"/>
          <a:stretch/>
        </p:blipFill>
        <p:spPr bwMode="auto">
          <a:xfrm>
            <a:off x="574401" y="38251"/>
            <a:ext cx="1948644" cy="1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Прямоугольник">
            <a:extLst>
              <a:ext uri="{FF2B5EF4-FFF2-40B4-BE49-F238E27FC236}">
                <a16:creationId xmlns:a16="http://schemas.microsoft.com/office/drawing/2014/main" id="{D5547A19-19E5-3D43-809D-E8DDB10189AD}"/>
              </a:ext>
            </a:extLst>
          </p:cNvPr>
          <p:cNvSpPr/>
          <p:nvPr/>
        </p:nvSpPr>
        <p:spPr>
          <a:xfrm>
            <a:off x="1992923" y="2809164"/>
            <a:ext cx="10996247" cy="95579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hub.ultralytics.com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home?utm_source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docs&amp;utm_medium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banner&amp;utm_campaign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cloud_training_release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12816703" y="2934016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12886002" y="4029013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 flipH="1">
            <a:off x="12886002" y="3244928"/>
            <a:ext cx="663670" cy="1094997"/>
          </a:xfrm>
          <a:prstGeom prst="bentConnector5">
            <a:avLst>
              <a:gd name="adj1" fmla="val -34445"/>
              <a:gd name="adj2" fmla="val 50000"/>
              <a:gd name="adj3" fmla="val 134445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3A4DDF26-8C96-5E45-A023-CE6F3AA94259}"/>
              </a:ext>
            </a:extLst>
          </p:cNvPr>
          <p:cNvSpPr/>
          <p:nvPr/>
        </p:nvSpPr>
        <p:spPr>
          <a:xfrm>
            <a:off x="18885244" y="3434109"/>
            <a:ext cx="2930885" cy="697514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Тренировка </a:t>
            </a:r>
          </a:p>
        </p:txBody>
      </p: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602" y="9489011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7CD3C3C-43B2-6446-AAD6-CC08F91F3554}"/>
              </a:ext>
            </a:extLst>
          </p:cNvPr>
          <p:cNvSpPr/>
          <p:nvPr/>
        </p:nvSpPr>
        <p:spPr>
          <a:xfrm>
            <a:off x="3300348" y="5400746"/>
            <a:ext cx="7396602" cy="28253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CFE83655-CA99-E042-934A-AE1E57B44964}"/>
              </a:ext>
            </a:extLst>
          </p:cNvPr>
          <p:cNvSpPr/>
          <p:nvPr/>
        </p:nvSpPr>
        <p:spPr>
          <a:xfrm rot="5400000">
            <a:off x="7926185" y="2073263"/>
            <a:ext cx="633751" cy="656959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Выбираем загруженный </a:t>
            </a:r>
            <a:r>
              <a:rPr lang="en-US" sz="3200" dirty="0">
                <a:solidFill>
                  <a:schemeClr val="tx1"/>
                </a:solidFill>
              </a:rPr>
              <a:t>Dataset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13FBA05-E14C-3649-B933-AA20CACD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9122" y="5816695"/>
            <a:ext cx="1333500" cy="13335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9AC6914-3EA4-394E-8D86-B0987D1A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1300" y="3881170"/>
            <a:ext cx="917509" cy="917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E0A174-D79B-FB44-9EF9-AF58D5098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3109" y="8937386"/>
            <a:ext cx="8700423" cy="4648263"/>
          </a:xfrm>
          <a:prstGeom prst="rect">
            <a:avLst/>
          </a:prstGeom>
        </p:spPr>
      </p:pic>
      <p:sp>
        <p:nvSpPr>
          <p:cNvPr id="50" name="Прямоугольник: скругленные углы 37">
            <a:extLst>
              <a:ext uri="{FF2B5EF4-FFF2-40B4-BE49-F238E27FC236}">
                <a16:creationId xmlns:a16="http://schemas.microsoft.com/office/drawing/2014/main" id="{56A1693E-6B4A-0144-8C9C-065A07A7F3DF}"/>
              </a:ext>
            </a:extLst>
          </p:cNvPr>
          <p:cNvSpPr/>
          <p:nvPr/>
        </p:nvSpPr>
        <p:spPr>
          <a:xfrm rot="5400000">
            <a:off x="7024281" y="3998310"/>
            <a:ext cx="621826" cy="106431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Присваиваем имя проекту и выбираем тип модели</a:t>
            </a:r>
          </a:p>
        </p:txBody>
      </p: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2"/>
            <a:endCxn id="40" idx="1"/>
          </p:cNvCxnSpPr>
          <p:nvPr/>
        </p:nvCxnSpPr>
        <p:spPr>
          <a:xfrm rot="5400000">
            <a:off x="5276253" y="890953"/>
            <a:ext cx="4216350" cy="11736118"/>
          </a:xfrm>
          <a:prstGeom prst="bentConnector4">
            <a:avLst>
              <a:gd name="adj1" fmla="val 89131"/>
              <a:gd name="adj2" fmla="val 101948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1516369" y="8556275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FC427FE-132A-2E42-BA36-8CDBDDA42F30}"/>
              </a:ext>
            </a:extLst>
          </p:cNvPr>
          <p:cNvSpPr/>
          <p:nvPr/>
        </p:nvSpPr>
        <p:spPr>
          <a:xfrm>
            <a:off x="9290397" y="12781504"/>
            <a:ext cx="1803401" cy="621826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76154BF-8997-4F4F-88FC-932869DE4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3155" y="12673002"/>
            <a:ext cx="917509" cy="9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CBC336-409A-434D-BDA7-13AEF956F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57"/>
          <a:stretch/>
        </p:blipFill>
        <p:spPr>
          <a:xfrm>
            <a:off x="10280927" y="3749424"/>
            <a:ext cx="12612943" cy="47190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BD2E2-BD02-C641-9452-2FBF57A2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2" y="3624694"/>
            <a:ext cx="9535937" cy="5151768"/>
          </a:xfrm>
          <a:prstGeom prst="rect">
            <a:avLst/>
          </a:prstGeom>
        </p:spPr>
      </p:pic>
      <p:sp>
        <p:nvSpPr>
          <p:cNvPr id="60" name="Прямоугольник">
            <a:extLst>
              <a:ext uri="{FF2B5EF4-FFF2-40B4-BE49-F238E27FC236}">
                <a16:creationId xmlns:a16="http://schemas.microsoft.com/office/drawing/2014/main" id="{DE995B0C-921D-EC45-AB01-4DC591426EB3}"/>
              </a:ext>
            </a:extLst>
          </p:cNvPr>
          <p:cNvSpPr/>
          <p:nvPr/>
        </p:nvSpPr>
        <p:spPr>
          <a:xfrm>
            <a:off x="19984433" y="7810467"/>
            <a:ext cx="3014691" cy="3860302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После завершения установки библиотек запустить тренировку модели</a:t>
            </a:r>
            <a:endParaRPr lang="ru-RU" sz="32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1384440" y="1697411"/>
            <a:ext cx="633751" cy="28340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Тренировка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Тренировка </a:t>
            </a:r>
            <a:r>
              <a:rPr lang="en" dirty="0"/>
              <a:t>dataset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ED063F-09ED-EE4C-B0AC-3C9E688B2F9D}"/>
              </a:ext>
            </a:extLst>
          </p:cNvPr>
          <p:cNvSpPr/>
          <p:nvPr/>
        </p:nvSpPr>
        <p:spPr>
          <a:xfrm>
            <a:off x="10385990" y="5682935"/>
            <a:ext cx="666316" cy="846624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3834202" y="-641533"/>
            <a:ext cx="712954" cy="781950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Установить необходимые библиотеки </a:t>
            </a:r>
          </a:p>
        </p:txBody>
      </p:sp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EBC518E2-69D3-EF49-9480-F1E12D51C4C8}"/>
              </a:ext>
            </a:extLst>
          </p:cNvPr>
          <p:cNvSpPr txBox="1"/>
          <p:nvPr/>
        </p:nvSpPr>
        <p:spPr>
          <a:xfrm>
            <a:off x="2712287" y="584243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YOLOv8 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Picture 2" descr="What is the YOLOv8 PyTorch TXT Annotation Format?">
            <a:extLst>
              <a:ext uri="{FF2B5EF4-FFF2-40B4-BE49-F238E27FC236}">
                <a16:creationId xmlns:a16="http://schemas.microsoft.com/office/drawing/2014/main" id="{75D1DC50-FDA3-CD47-A6E9-FF711E64B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 t="27288" r="38848" b="34306"/>
          <a:stretch/>
        </p:blipFill>
        <p:spPr bwMode="auto">
          <a:xfrm>
            <a:off x="527509" y="38251"/>
            <a:ext cx="1948644" cy="1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Прямоугольник">
            <a:extLst>
              <a:ext uri="{FF2B5EF4-FFF2-40B4-BE49-F238E27FC236}">
                <a16:creationId xmlns:a16="http://schemas.microsoft.com/office/drawing/2014/main" id="{D5547A19-19E5-3D43-809D-E8DDB10189AD}"/>
              </a:ext>
            </a:extLst>
          </p:cNvPr>
          <p:cNvSpPr/>
          <p:nvPr/>
        </p:nvSpPr>
        <p:spPr>
          <a:xfrm>
            <a:off x="3379759" y="2831880"/>
            <a:ext cx="2834045" cy="568555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Colab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6010097" y="3167974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9653021" y="2638901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 flipV="1">
            <a:off x="6743066" y="2949813"/>
            <a:ext cx="2909955" cy="529073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051" y="685800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CFE83655-CA99-E042-934A-AE1E57B44964}"/>
              </a:ext>
            </a:extLst>
          </p:cNvPr>
          <p:cNvSpPr/>
          <p:nvPr/>
        </p:nvSpPr>
        <p:spPr>
          <a:xfrm rot="5400000">
            <a:off x="2149415" y="7314926"/>
            <a:ext cx="633751" cy="39982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Запуск тренировки </a:t>
            </a:r>
          </a:p>
        </p:txBody>
      </p:sp>
      <p:sp>
        <p:nvSpPr>
          <p:cNvPr id="50" name="Прямоугольник: скругленные углы 37">
            <a:extLst>
              <a:ext uri="{FF2B5EF4-FFF2-40B4-BE49-F238E27FC236}">
                <a16:creationId xmlns:a16="http://schemas.microsoft.com/office/drawing/2014/main" id="{56A1693E-6B4A-0144-8C9C-065A07A7F3DF}"/>
              </a:ext>
            </a:extLst>
          </p:cNvPr>
          <p:cNvSpPr/>
          <p:nvPr/>
        </p:nvSpPr>
        <p:spPr>
          <a:xfrm rot="5400000">
            <a:off x="6996035" y="4920280"/>
            <a:ext cx="621826" cy="36274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Перейти на сайт</a:t>
            </a:r>
          </a:p>
        </p:txBody>
      </p: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2"/>
            <a:endCxn id="40" idx="3"/>
          </p:cNvCxnSpPr>
          <p:nvPr/>
        </p:nvCxnSpPr>
        <p:spPr>
          <a:xfrm rot="5400000">
            <a:off x="5368214" y="4446903"/>
            <a:ext cx="5837470" cy="3465114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FC427FE-132A-2E42-BA36-8CDBDDA42F30}"/>
              </a:ext>
            </a:extLst>
          </p:cNvPr>
          <p:cNvSpPr/>
          <p:nvPr/>
        </p:nvSpPr>
        <p:spPr>
          <a:xfrm>
            <a:off x="3118338" y="6529559"/>
            <a:ext cx="2016370" cy="817749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76154BF-8997-4F4F-88FC-932869DE4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6141" y="6423083"/>
            <a:ext cx="666317" cy="6663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13FBA05-E14C-3649-B933-AA20CACD6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482" y="6938433"/>
            <a:ext cx="1333500" cy="1333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D6CBCE2-7FF0-3C4D-8C64-70996F14F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4156" y="5753273"/>
            <a:ext cx="604704" cy="660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29AAE8-1F9D-8542-9B62-7A0BEFBFD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197" y="7475743"/>
            <a:ext cx="9203474" cy="38107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08DDAA9-98C3-9043-AA23-66CE352E7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0050" y="11648151"/>
            <a:ext cx="11696700" cy="1905000"/>
          </a:xfrm>
          <a:prstGeom prst="rect">
            <a:avLst/>
          </a:prstGeom>
        </p:spPr>
      </p:pic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9703"/>
          <a:stretch>
            <a:fillRect/>
          </a:stretch>
        </p:blipFill>
        <p:spPr>
          <a:xfrm rot="17478409">
            <a:off x="21606471" y="1275314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BF495B8-FDAD-BF48-AF0E-9F0BE436FEDD}"/>
              </a:ext>
            </a:extLst>
          </p:cNvPr>
          <p:cNvSpPr/>
          <p:nvPr/>
        </p:nvSpPr>
        <p:spPr>
          <a:xfrm>
            <a:off x="15345508" y="12735402"/>
            <a:ext cx="6553200" cy="817749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28D0FCB-FC0A-514C-A86E-8758FC47C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2916" y="12705260"/>
            <a:ext cx="847891" cy="8478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40D232F-0A30-3D48-92C9-3E52BBB28A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015" y="9782208"/>
            <a:ext cx="8414220" cy="1596140"/>
          </a:xfrm>
          <a:prstGeom prst="rect">
            <a:avLst/>
          </a:prstGeom>
        </p:spPr>
      </p:pic>
      <p:sp>
        <p:nvSpPr>
          <p:cNvPr id="53" name="Прямоугольник">
            <a:extLst>
              <a:ext uri="{FF2B5EF4-FFF2-40B4-BE49-F238E27FC236}">
                <a16:creationId xmlns:a16="http://schemas.microsoft.com/office/drawing/2014/main" id="{949E183F-F639-B641-A96F-88F5B6BD9A41}"/>
              </a:ext>
            </a:extLst>
          </p:cNvPr>
          <p:cNvSpPr/>
          <p:nvPr/>
        </p:nvSpPr>
        <p:spPr>
          <a:xfrm>
            <a:off x="4620096" y="8991332"/>
            <a:ext cx="1489695" cy="645391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5821423" y="8787283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3CC45-B55E-914C-B26A-B0E845E12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6119" y="10946845"/>
            <a:ext cx="6313315" cy="2387481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B5F3AD9-1E17-A848-859C-0B5ED7EDD09D}"/>
              </a:ext>
            </a:extLst>
          </p:cNvPr>
          <p:cNvSpPr/>
          <p:nvPr/>
        </p:nvSpPr>
        <p:spPr>
          <a:xfrm>
            <a:off x="3636736" y="10783685"/>
            <a:ext cx="666316" cy="846624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A74A022-9500-9B4D-9162-4D17852C1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887" y="11523833"/>
            <a:ext cx="666317" cy="666317"/>
          </a:xfrm>
          <a:prstGeom prst="rect">
            <a:avLst/>
          </a:prstGeom>
        </p:spPr>
      </p:pic>
      <p:cxnSp>
        <p:nvCxnSpPr>
          <p:cNvPr id="65" name="Соединительная линия уступом 64">
            <a:extLst>
              <a:ext uri="{FF2B5EF4-FFF2-40B4-BE49-F238E27FC236}">
                <a16:creationId xmlns:a16="http://schemas.microsoft.com/office/drawing/2014/main" id="{C7F06C32-622A-9541-B952-77A03E5DCA37}"/>
              </a:ext>
            </a:extLst>
          </p:cNvPr>
          <p:cNvCxnSpPr>
            <a:cxnSpLocks/>
            <a:stCxn id="23" idx="3"/>
            <a:endCxn id="45" idx="1"/>
          </p:cNvCxnSpPr>
          <p:nvPr/>
        </p:nvCxnSpPr>
        <p:spPr>
          <a:xfrm>
            <a:off x="10149434" y="12140586"/>
            <a:ext cx="5196074" cy="1003691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405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EFE917E-F58D-DE48-996D-D3B0C67EE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64"/>
          <a:stretch/>
        </p:blipFill>
        <p:spPr>
          <a:xfrm>
            <a:off x="13815513" y="10242093"/>
            <a:ext cx="9259532" cy="263436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1383D3-4B33-524F-9515-7316EA69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5" y="3270864"/>
            <a:ext cx="12513958" cy="6865794"/>
          </a:xfrm>
          <a:prstGeom prst="rect">
            <a:avLst/>
          </a:prstGeom>
        </p:spPr>
      </p:pic>
      <p:sp>
        <p:nvSpPr>
          <p:cNvPr id="60" name="Прямоугольник">
            <a:extLst>
              <a:ext uri="{FF2B5EF4-FFF2-40B4-BE49-F238E27FC236}">
                <a16:creationId xmlns:a16="http://schemas.microsoft.com/office/drawing/2014/main" id="{DE995B0C-921D-EC45-AB01-4DC591426EB3}"/>
              </a:ext>
            </a:extLst>
          </p:cNvPr>
          <p:cNvSpPr/>
          <p:nvPr/>
        </p:nvSpPr>
        <p:spPr>
          <a:xfrm>
            <a:off x="18206653" y="3431882"/>
            <a:ext cx="3569724" cy="4252963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После завершения скачивания модели необходимо установить пакеты 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ultralytics</a:t>
            </a:r>
            <a:endParaRPr lang="ru-RU" sz="32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429FD-7F96-9E47-808F-1B7ED186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1" y="220062"/>
            <a:ext cx="5881382" cy="1652847"/>
          </a:xfrm>
          <a:prstGeom prst="rect">
            <a:avLst/>
          </a:prstGeom>
        </p:spPr>
      </p:pic>
      <p:sp>
        <p:nvSpPr>
          <p:cNvPr id="9" name="Google Shape;258;p20">
            <a:extLst>
              <a:ext uri="{FF2B5EF4-FFF2-40B4-BE49-F238E27FC236}">
                <a16:creationId xmlns:a16="http://schemas.microsoft.com/office/drawing/2014/main" id="{170360C2-3984-0C45-BBD8-21923AC979CB}"/>
              </a:ext>
            </a:extLst>
          </p:cNvPr>
          <p:cNvSpPr/>
          <p:nvPr/>
        </p:nvSpPr>
        <p:spPr>
          <a:xfrm rot="10800000">
            <a:off x="-10" y="2054127"/>
            <a:ext cx="24384010" cy="515320"/>
          </a:xfrm>
          <a:prstGeom prst="rect">
            <a:avLst/>
          </a:prstGeom>
          <a:solidFill>
            <a:srgbClr val="ED5E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6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ru-RU" dirty="0"/>
          </a:p>
        </p:txBody>
      </p:sp>
      <p:sp>
        <p:nvSpPr>
          <p:cNvPr id="30" name="Прямоугольник: скругленные углы 37">
            <a:extLst>
              <a:ext uri="{FF2B5EF4-FFF2-40B4-BE49-F238E27FC236}">
                <a16:creationId xmlns:a16="http://schemas.microsoft.com/office/drawing/2014/main" id="{B37EC88D-1D0D-BB4C-8BFE-6B260656EC36}"/>
              </a:ext>
            </a:extLst>
          </p:cNvPr>
          <p:cNvSpPr/>
          <p:nvPr/>
        </p:nvSpPr>
        <p:spPr>
          <a:xfrm rot="5400000">
            <a:off x="2571887" y="509965"/>
            <a:ext cx="633751" cy="52089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Выбор обученной модели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D4402-5D91-1443-9F8B-B66E9EDCB385}"/>
              </a:ext>
            </a:extLst>
          </p:cNvPr>
          <p:cNvSpPr txBox="1"/>
          <p:nvPr/>
        </p:nvSpPr>
        <p:spPr>
          <a:xfrm>
            <a:off x="598488" y="2019398"/>
            <a:ext cx="12877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l"/>
            <a:r>
              <a:rPr lang="ru-RU" dirty="0"/>
              <a:t>Выгрузка обученной модели </a:t>
            </a:r>
          </a:p>
        </p:txBody>
      </p:sp>
      <p:sp>
        <p:nvSpPr>
          <p:cNvPr id="49" name="Прямоугольник: скругленные углы 37">
            <a:extLst>
              <a:ext uri="{FF2B5EF4-FFF2-40B4-BE49-F238E27FC236}">
                <a16:creationId xmlns:a16="http://schemas.microsoft.com/office/drawing/2014/main" id="{9E41C7E7-B6DF-A544-A63E-B35F82FFD199}"/>
              </a:ext>
            </a:extLst>
          </p:cNvPr>
          <p:cNvSpPr/>
          <p:nvPr/>
        </p:nvSpPr>
        <p:spPr>
          <a:xfrm rot="5400000">
            <a:off x="13182988" y="1361845"/>
            <a:ext cx="712954" cy="371708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Экспорт модели </a:t>
            </a:r>
          </a:p>
        </p:txBody>
      </p:sp>
      <p:sp>
        <p:nvSpPr>
          <p:cNvPr id="7" name="Кружок">
            <a:extLst>
              <a:ext uri="{FF2B5EF4-FFF2-40B4-BE49-F238E27FC236}">
                <a16:creationId xmlns:a16="http://schemas.microsoft.com/office/drawing/2014/main" id="{4419EE35-7BA9-4247-A235-1875E2A2ACE1}"/>
              </a:ext>
            </a:extLst>
          </p:cNvPr>
          <p:cNvSpPr/>
          <p:nvPr/>
        </p:nvSpPr>
        <p:spPr>
          <a:xfrm>
            <a:off x="324168" y="11720767"/>
            <a:ext cx="1852103" cy="1832384"/>
          </a:xfrm>
          <a:prstGeom prst="ellipse">
            <a:avLst/>
          </a:prstGeom>
          <a:solidFill>
            <a:srgbClr val="EF5F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380139-741A-A041-8610-60233131DDB0}"/>
              </a:ext>
            </a:extLst>
          </p:cNvPr>
          <p:cNvSpPr txBox="1"/>
          <p:nvPr/>
        </p:nvSpPr>
        <p:spPr>
          <a:xfrm>
            <a:off x="324169" y="11820182"/>
            <a:ext cx="1852103" cy="167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 anchor="ctr">
            <a:normAutofit/>
          </a:bodyPr>
          <a:lstStyle>
            <a:lvl1pPr defTabSz="1152144">
              <a:lnSpc>
                <a:spcPct val="90000"/>
              </a:lnSpc>
              <a:def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-US" dirty="0"/>
              <a:t>9</a:t>
            </a:r>
            <a:endParaRPr dirty="0"/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EBC518E2-69D3-EF49-9480-F1E12D51C4C8}"/>
              </a:ext>
            </a:extLst>
          </p:cNvPr>
          <p:cNvSpPr txBox="1"/>
          <p:nvPr/>
        </p:nvSpPr>
        <p:spPr>
          <a:xfrm>
            <a:off x="2712287" y="584243"/>
            <a:ext cx="16682491" cy="11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l" defTabSz="1828800">
              <a:defRPr sz="5000">
                <a:solidFill>
                  <a:srgbClr val="F760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rPr lang="en" sz="6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YOLOv8 </a:t>
            </a:r>
            <a:endParaRPr lang="ru-RU" sz="60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Picture 2" descr="What is the YOLOv8 PyTorch TXT Annotation Format?">
            <a:extLst>
              <a:ext uri="{FF2B5EF4-FFF2-40B4-BE49-F238E27FC236}">
                <a16:creationId xmlns:a16="http://schemas.microsoft.com/office/drawing/2014/main" id="{75D1DC50-FDA3-CD47-A6E9-FF711E64B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 t="27288" r="38848" b="34306"/>
          <a:stretch/>
        </p:blipFill>
        <p:spPr bwMode="auto">
          <a:xfrm>
            <a:off x="621293" y="38251"/>
            <a:ext cx="1948644" cy="1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Прямоугольник: скругленные углы 37">
            <a:extLst>
              <a:ext uri="{FF2B5EF4-FFF2-40B4-BE49-F238E27FC236}">
                <a16:creationId xmlns:a16="http://schemas.microsoft.com/office/drawing/2014/main" id="{705C3468-8819-2444-BFB7-F8DF56C0AF0E}"/>
              </a:ext>
            </a:extLst>
          </p:cNvPr>
          <p:cNvSpPr/>
          <p:nvPr/>
        </p:nvSpPr>
        <p:spPr>
          <a:xfrm>
            <a:off x="5657328" y="2810058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Прямоугольник: скругленные углы 37">
            <a:extLst>
              <a:ext uri="{FF2B5EF4-FFF2-40B4-BE49-F238E27FC236}">
                <a16:creationId xmlns:a16="http://schemas.microsoft.com/office/drawing/2014/main" id="{0EBFEF9A-9632-D542-8484-5666B4D21181}"/>
              </a:ext>
            </a:extLst>
          </p:cNvPr>
          <p:cNvSpPr/>
          <p:nvPr/>
        </p:nvSpPr>
        <p:spPr>
          <a:xfrm>
            <a:off x="10783860" y="2803524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8" name="Соединительная линия уступом 57">
            <a:extLst>
              <a:ext uri="{FF2B5EF4-FFF2-40B4-BE49-F238E27FC236}">
                <a16:creationId xmlns:a16="http://schemas.microsoft.com/office/drawing/2014/main" id="{9D4745EF-4456-4749-A0FA-66AFC0468E92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 flipV="1">
            <a:off x="6390297" y="3114436"/>
            <a:ext cx="4393563" cy="6534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4" descr="Символ Отказ от ответственности PNG - PNG All">
            <a:extLst>
              <a:ext uri="{FF2B5EF4-FFF2-40B4-BE49-F238E27FC236}">
                <a16:creationId xmlns:a16="http://schemas.microsoft.com/office/drawing/2014/main" id="{DE6005E6-21F8-D94E-ACBA-5832D84E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836" y="2569448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CFE83655-CA99-E042-934A-AE1E57B44964}"/>
              </a:ext>
            </a:extLst>
          </p:cNvPr>
          <p:cNvSpPr/>
          <p:nvPr/>
        </p:nvSpPr>
        <p:spPr>
          <a:xfrm rot="5400000">
            <a:off x="13902657" y="6296294"/>
            <a:ext cx="633751" cy="39982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Установка на ПК </a:t>
            </a:r>
          </a:p>
        </p:txBody>
      </p: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EF5C6140-1FED-E04B-A8F5-408FB1EBB003}"/>
              </a:ext>
            </a:extLst>
          </p:cNvPr>
          <p:cNvCxnSpPr>
            <a:cxnSpLocks/>
            <a:stCxn id="55" idx="2"/>
            <a:endCxn id="40" idx="1"/>
          </p:cNvCxnSpPr>
          <p:nvPr/>
        </p:nvCxnSpPr>
        <p:spPr>
          <a:xfrm rot="16200000" flipH="1">
            <a:off x="8794386" y="5781306"/>
            <a:ext cx="4876011" cy="164093"/>
          </a:xfrm>
          <a:prstGeom prst="bentConnector2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FC427FE-132A-2E42-BA36-8CDBDDA42F30}"/>
              </a:ext>
            </a:extLst>
          </p:cNvPr>
          <p:cNvSpPr/>
          <p:nvPr/>
        </p:nvSpPr>
        <p:spPr>
          <a:xfrm>
            <a:off x="407306" y="5750019"/>
            <a:ext cx="1515279" cy="63375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13FBA05-E14C-3649-B933-AA20CACD6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986" y="6190327"/>
            <a:ext cx="1333500" cy="1333500"/>
          </a:xfrm>
          <a:prstGeom prst="rect">
            <a:avLst/>
          </a:prstGeom>
        </p:spPr>
      </p:pic>
      <p:pic>
        <p:nvPicPr>
          <p:cNvPr id="6" name="Рисунок 6" descr="Рисунок 6">
            <a:extLst>
              <a:ext uri="{FF2B5EF4-FFF2-40B4-BE49-F238E27FC236}">
                <a16:creationId xmlns:a16="http://schemas.microsoft.com/office/drawing/2014/main" id="{5FCAC3B2-06B4-1E4E-A7FC-A227D0D39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9703"/>
          <a:stretch>
            <a:fillRect/>
          </a:stretch>
        </p:blipFill>
        <p:spPr>
          <a:xfrm rot="2617187">
            <a:off x="21825992" y="9378292"/>
            <a:ext cx="2402917" cy="59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Прямоугольник">
            <a:extLst>
              <a:ext uri="{FF2B5EF4-FFF2-40B4-BE49-F238E27FC236}">
                <a16:creationId xmlns:a16="http://schemas.microsoft.com/office/drawing/2014/main" id="{949E183F-F639-B641-A96F-88F5B6BD9A41}"/>
              </a:ext>
            </a:extLst>
          </p:cNvPr>
          <p:cNvSpPr/>
          <p:nvPr/>
        </p:nvSpPr>
        <p:spPr>
          <a:xfrm>
            <a:off x="15540364" y="2897691"/>
            <a:ext cx="2041423" cy="645391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Torch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Прямоугольник: скругленные углы 37">
            <a:extLst>
              <a:ext uri="{FF2B5EF4-FFF2-40B4-BE49-F238E27FC236}">
                <a16:creationId xmlns:a16="http://schemas.microsoft.com/office/drawing/2014/main" id="{F151AE54-572F-4B43-A195-54202C26B9A5}"/>
              </a:ext>
            </a:extLst>
          </p:cNvPr>
          <p:cNvSpPr/>
          <p:nvPr/>
        </p:nvSpPr>
        <p:spPr>
          <a:xfrm>
            <a:off x="11314438" y="7990447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B5F3AD9-1E17-A848-859C-0B5ED7EDD09D}"/>
              </a:ext>
            </a:extLst>
          </p:cNvPr>
          <p:cNvSpPr/>
          <p:nvPr/>
        </p:nvSpPr>
        <p:spPr>
          <a:xfrm>
            <a:off x="2373174" y="3561525"/>
            <a:ext cx="2834045" cy="846624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6108A3-AE9C-5C42-9E1B-6C77AF046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3951" y="3707653"/>
            <a:ext cx="5196074" cy="3926804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BF495B8-FDAD-BF48-AF0E-9F0BE436FEDD}"/>
              </a:ext>
            </a:extLst>
          </p:cNvPr>
          <p:cNvSpPr/>
          <p:nvPr/>
        </p:nvSpPr>
        <p:spPr>
          <a:xfrm>
            <a:off x="11858661" y="5161943"/>
            <a:ext cx="5196075" cy="2472514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28D0FCB-FC0A-514C-A86E-8758FC47C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2199" y="4941439"/>
            <a:ext cx="1164767" cy="1164767"/>
          </a:xfrm>
          <a:prstGeom prst="rect">
            <a:avLst/>
          </a:prstGeom>
        </p:spPr>
      </p:pic>
      <p:sp>
        <p:nvSpPr>
          <p:cNvPr id="52" name="Прямоугольник">
            <a:extLst>
              <a:ext uri="{FF2B5EF4-FFF2-40B4-BE49-F238E27FC236}">
                <a16:creationId xmlns:a16="http://schemas.microsoft.com/office/drawing/2014/main" id="{71E23A7C-6691-D34E-A2D6-BA1A9FCD9D0B}"/>
              </a:ext>
            </a:extLst>
          </p:cNvPr>
          <p:cNvSpPr/>
          <p:nvPr/>
        </p:nvSpPr>
        <p:spPr>
          <a:xfrm>
            <a:off x="16518582" y="7950535"/>
            <a:ext cx="6889816" cy="739901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2400" b="0" i="0" u="none" strike="noStrike" dirty="0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pip install </a:t>
            </a:r>
            <a:r>
              <a:rPr lang="en" sz="2400" b="0" i="0" u="none" strike="noStrike" dirty="0" err="1">
                <a:solidFill>
                  <a:srgbClr val="36464E"/>
                </a:solidFill>
                <a:effectLst/>
                <a:latin typeface="Roboto Mono" panose="020F0502020204030204" pitchFamily="34" charset="0"/>
              </a:rPr>
              <a:t>ultralytics</a:t>
            </a:r>
            <a:endParaRPr lang="ru-RU" sz="32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Прямоугольник">
            <a:extLst>
              <a:ext uri="{FF2B5EF4-FFF2-40B4-BE49-F238E27FC236}">
                <a16:creationId xmlns:a16="http://schemas.microsoft.com/office/drawing/2014/main" id="{3B25A1FC-A16E-0B47-857A-B53D641220FB}"/>
              </a:ext>
            </a:extLst>
          </p:cNvPr>
          <p:cNvSpPr/>
          <p:nvPr/>
        </p:nvSpPr>
        <p:spPr>
          <a:xfrm>
            <a:off x="12292396" y="8738885"/>
            <a:ext cx="11116002" cy="739901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https://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docs.ultralytics.com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/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quickstart</a:t>
            </a:r>
            <a:r>
              <a:rPr lang="en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/#install-</a:t>
            </a:r>
            <a:r>
              <a:rPr lang="en" sz="32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ultralytics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A0B4A41-AD67-C44D-8807-0059F3332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57"/>
          <a:stretch/>
        </p:blipFill>
        <p:spPr>
          <a:xfrm>
            <a:off x="2312660" y="9451006"/>
            <a:ext cx="9795515" cy="3726364"/>
          </a:xfrm>
          <a:prstGeom prst="rect">
            <a:avLst/>
          </a:prstGeom>
        </p:spPr>
      </p:pic>
      <p:sp>
        <p:nvSpPr>
          <p:cNvPr id="67" name="Прямоугольник: скругленные углы 37">
            <a:extLst>
              <a:ext uri="{FF2B5EF4-FFF2-40B4-BE49-F238E27FC236}">
                <a16:creationId xmlns:a16="http://schemas.microsoft.com/office/drawing/2014/main" id="{4A2BB7EF-B254-F14B-A85E-98E19B2518B0}"/>
              </a:ext>
            </a:extLst>
          </p:cNvPr>
          <p:cNvSpPr/>
          <p:nvPr/>
        </p:nvSpPr>
        <p:spPr>
          <a:xfrm rot="5400000">
            <a:off x="4344654" y="7200102"/>
            <a:ext cx="633751" cy="469774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Написание программы </a:t>
            </a:r>
          </a:p>
        </p:txBody>
      </p:sp>
      <p:sp>
        <p:nvSpPr>
          <p:cNvPr id="68" name="Прямоугольник: скругленные углы 37">
            <a:extLst>
              <a:ext uri="{FF2B5EF4-FFF2-40B4-BE49-F238E27FC236}">
                <a16:creationId xmlns:a16="http://schemas.microsoft.com/office/drawing/2014/main" id="{965C691A-722A-C741-A7C6-6A9FEFAF2373}"/>
              </a:ext>
            </a:extLst>
          </p:cNvPr>
          <p:cNvSpPr/>
          <p:nvPr/>
        </p:nvSpPr>
        <p:spPr>
          <a:xfrm>
            <a:off x="1406667" y="9244022"/>
            <a:ext cx="732969" cy="6218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EC5D35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91436" rIns="182872" bIns="91436" rtlCol="0" anchor="ctr"/>
          <a:lstStyle/>
          <a:p>
            <a:pPr defTabSz="1828710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Прямоугольник">
            <a:extLst>
              <a:ext uri="{FF2B5EF4-FFF2-40B4-BE49-F238E27FC236}">
                <a16:creationId xmlns:a16="http://schemas.microsoft.com/office/drawing/2014/main" id="{C57D1F3B-DF59-F447-B591-19A9587B5861}"/>
              </a:ext>
            </a:extLst>
          </p:cNvPr>
          <p:cNvSpPr/>
          <p:nvPr/>
        </p:nvSpPr>
        <p:spPr>
          <a:xfrm>
            <a:off x="7194621" y="9231251"/>
            <a:ext cx="2903407" cy="637174"/>
          </a:xfrm>
          <a:prstGeom prst="round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/>
            <a:r>
              <a:rPr lang="ru-RU" sz="32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Пример кода </a:t>
            </a:r>
            <a:endParaRPr lang="ru-RU" sz="3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Соединительная линия уступом 69">
            <a:extLst>
              <a:ext uri="{FF2B5EF4-FFF2-40B4-BE49-F238E27FC236}">
                <a16:creationId xmlns:a16="http://schemas.microsoft.com/office/drawing/2014/main" id="{13937BF6-709F-4742-9667-89AA6160C265}"/>
              </a:ext>
            </a:extLst>
          </p:cNvPr>
          <p:cNvCxnSpPr>
            <a:cxnSpLocks/>
            <a:stCxn id="40" idx="2"/>
            <a:endCxn id="68" idx="1"/>
          </p:cNvCxnSpPr>
          <p:nvPr/>
        </p:nvCxnSpPr>
        <p:spPr>
          <a:xfrm rot="5400000">
            <a:off x="6072464" y="3946474"/>
            <a:ext cx="942663" cy="10274256"/>
          </a:xfrm>
          <a:prstGeom prst="bentConnector4">
            <a:avLst>
              <a:gd name="adj1" fmla="val 33509"/>
              <a:gd name="adj2" fmla="val 102225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Соединительная линия уступом 70">
            <a:extLst>
              <a:ext uri="{FF2B5EF4-FFF2-40B4-BE49-F238E27FC236}">
                <a16:creationId xmlns:a16="http://schemas.microsoft.com/office/drawing/2014/main" id="{614CB614-B3DB-884D-A265-C2FD0A4C4E54}"/>
              </a:ext>
            </a:extLst>
          </p:cNvPr>
          <p:cNvCxnSpPr>
            <a:cxnSpLocks/>
            <a:stCxn id="28" idx="3"/>
            <a:endCxn id="66" idx="1"/>
          </p:cNvCxnSpPr>
          <p:nvPr/>
        </p:nvCxnSpPr>
        <p:spPr>
          <a:xfrm>
            <a:off x="12108175" y="11314188"/>
            <a:ext cx="1707338" cy="245087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Прямоугольник: скругленные углы 37">
            <a:extLst>
              <a:ext uri="{FF2B5EF4-FFF2-40B4-BE49-F238E27FC236}">
                <a16:creationId xmlns:a16="http://schemas.microsoft.com/office/drawing/2014/main" id="{3C21C0FA-FAC6-4A42-B179-BB09D2DF0DF5}"/>
              </a:ext>
            </a:extLst>
          </p:cNvPr>
          <p:cNvSpPr/>
          <p:nvPr/>
        </p:nvSpPr>
        <p:spPr>
          <a:xfrm rot="5400000">
            <a:off x="14251360" y="8983419"/>
            <a:ext cx="633751" cy="24689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F5F36">
                <a:alpha val="50196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82872" tIns="91436" rIns="182872" bIns="91436" rtlCol="0" anchor="ctr"/>
          <a:lstStyle/>
          <a:p>
            <a:pPr algn="l" defTabSz="1828710"/>
            <a:r>
              <a:rPr lang="ru-RU" sz="3200" dirty="0">
                <a:solidFill>
                  <a:schemeClr val="tx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25796544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14050</TotalTime>
  <Words>372</Words>
  <Application>Microsoft Macintosh PowerPoint</Application>
  <PresentationFormat>Произвольный</PresentationFormat>
  <Paragraphs>121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Neue</vt:lpstr>
      <vt:lpstr>Helvetica Neue Medium</vt:lpstr>
      <vt:lpstr>Roboto</vt:lpstr>
      <vt:lpstr>Roboto Black</vt:lpstr>
      <vt:lpstr>Roboto Mono</vt:lpstr>
      <vt:lpstr>21_BasicWhite</vt:lpstr>
      <vt:lpstr>Технологии Искусственного Интеллекта в комплексных беспилотных системах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Microsoft Office User</cp:lastModifiedBy>
  <cp:revision>100</cp:revision>
  <dcterms:modified xsi:type="dcterms:W3CDTF">2024-04-18T18:17:55Z</dcterms:modified>
</cp:coreProperties>
</file>